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60" r:id="rId6"/>
    <p:sldId id="271" r:id="rId7"/>
    <p:sldId id="266" r:id="rId8"/>
    <p:sldId id="270" r:id="rId9"/>
    <p:sldId id="262" r:id="rId10"/>
    <p:sldId id="277" r:id="rId11"/>
    <p:sldId id="264" r:id="rId12"/>
    <p:sldId id="278" r:id="rId13"/>
    <p:sldId id="272" r:id="rId14"/>
    <p:sldId id="265" r:id="rId15"/>
    <p:sldId id="280" r:id="rId16"/>
    <p:sldId id="268" r:id="rId17"/>
    <p:sldId id="281" r:id="rId18"/>
    <p:sldId id="263"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varScale="1">
        <p:scale>
          <a:sx n="82" d="100"/>
          <a:sy n="82" d="100"/>
        </p:scale>
        <p:origin x="7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ini Doddala" userId="a64450c2577670f0" providerId="LiveId" clId="{D705FC2A-C23A-4F2C-AF3C-BBB8B7AD6277}"/>
    <pc:docChg chg="modSld">
      <pc:chgData name="Hasini Doddala" userId="a64450c2577670f0" providerId="LiveId" clId="{D705FC2A-C23A-4F2C-AF3C-BBB8B7AD6277}" dt="2024-06-04T18:08:12.167" v="3" actId="1036"/>
      <pc:docMkLst>
        <pc:docMk/>
      </pc:docMkLst>
      <pc:sldChg chg="modSp mod">
        <pc:chgData name="Hasini Doddala" userId="a64450c2577670f0" providerId="LiveId" clId="{D705FC2A-C23A-4F2C-AF3C-BBB8B7AD6277}" dt="2024-06-04T18:08:12.167" v="3" actId="1036"/>
        <pc:sldMkLst>
          <pc:docMk/>
          <pc:sldMk cId="1136048140" sldId="256"/>
        </pc:sldMkLst>
        <pc:spChg chg="mod">
          <ac:chgData name="Hasini Doddala" userId="a64450c2577670f0" providerId="LiveId" clId="{D705FC2A-C23A-4F2C-AF3C-BBB8B7AD6277}" dt="2024-06-04T18:08:12.167" v="3" actId="1036"/>
          <ac:spMkLst>
            <pc:docMk/>
            <pc:sldMk cId="1136048140" sldId="256"/>
            <ac:spMk id="15" creationId="{0A7C30DD-DB15-4C67-833C-08F10B2179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0D61C-E5D4-4671-95AD-394C68093BD8}" type="datetimeFigureOut">
              <a:rPr lang="en-IN" smtClean="0"/>
              <a:pPr/>
              <a:t>04-06-2024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7F9CB-B36B-40C1-BB2E-4DD056FCC7DA}" type="slidenum">
              <a:rPr lang="en-IN" smtClean="0"/>
              <a:pPr/>
              <a:t>‹#›</a:t>
            </a:fld>
            <a:endParaRPr lang="en-IN" dirty="0"/>
          </a:p>
        </p:txBody>
      </p:sp>
    </p:spTree>
    <p:extLst>
      <p:ext uri="{BB962C8B-B14F-4D97-AF65-F5344CB8AC3E}">
        <p14:creationId xmlns:p14="http://schemas.microsoft.com/office/powerpoint/2010/main" val="2374951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ADFF-C4EF-4A24-8D9B-46FFBC363A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902710-3BE1-4F4D-945D-C3D799AD0A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722344-CCB7-420D-8509-7768B01896D1}"/>
              </a:ext>
            </a:extLst>
          </p:cNvPr>
          <p:cNvSpPr>
            <a:spLocks noGrp="1"/>
          </p:cNvSpPr>
          <p:nvPr>
            <p:ph type="dt" sz="half" idx="10"/>
          </p:nvPr>
        </p:nvSpPr>
        <p:spPr/>
        <p:txBody>
          <a:bodyPr/>
          <a:lstStyle/>
          <a:p>
            <a:fld id="{9CB8EA2D-9B0A-4472-9334-2C1B91DF263D}" type="datetime1">
              <a:rPr lang="en-IN" smtClean="0"/>
              <a:pPr/>
              <a:t>04-06-2024</a:t>
            </a:fld>
            <a:endParaRPr lang="en-IN" dirty="0"/>
          </a:p>
        </p:txBody>
      </p:sp>
      <p:sp>
        <p:nvSpPr>
          <p:cNvPr id="5" name="Footer Placeholder 4">
            <a:extLst>
              <a:ext uri="{FF2B5EF4-FFF2-40B4-BE49-F238E27FC236}">
                <a16:creationId xmlns:a16="http://schemas.microsoft.com/office/drawing/2014/main" id="{ECD138E9-D363-41DD-B3C2-DBAA59BD3641}"/>
              </a:ext>
            </a:extLst>
          </p:cNvPr>
          <p:cNvSpPr>
            <a:spLocks noGrp="1"/>
          </p:cNvSpPr>
          <p:nvPr>
            <p:ph type="ftr" sz="quarter" idx="11"/>
          </p:nvPr>
        </p:nvSpPr>
        <p:spPr/>
        <p:txBody>
          <a:bodyPr/>
          <a:lstStyle/>
          <a:p>
            <a:r>
              <a:rPr lang="en-IN" dirty="0"/>
              <a:t>Det. of ECE                                                                                          2021-21</a:t>
            </a:r>
          </a:p>
        </p:txBody>
      </p:sp>
      <p:sp>
        <p:nvSpPr>
          <p:cNvPr id="6" name="Slide Number Placeholder 5">
            <a:extLst>
              <a:ext uri="{FF2B5EF4-FFF2-40B4-BE49-F238E27FC236}">
                <a16:creationId xmlns:a16="http://schemas.microsoft.com/office/drawing/2014/main" id="{1865DE11-F24E-4744-8153-A47DB556E10C}"/>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139241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7CEB1-C618-45E7-9F88-B38E0C485D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96B3E5-E97F-4712-B4D2-E4D6983C8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DFC85-53FF-4AB4-A503-F092EE208D12}"/>
              </a:ext>
            </a:extLst>
          </p:cNvPr>
          <p:cNvSpPr>
            <a:spLocks noGrp="1"/>
          </p:cNvSpPr>
          <p:nvPr>
            <p:ph type="dt" sz="half" idx="10"/>
          </p:nvPr>
        </p:nvSpPr>
        <p:spPr/>
        <p:txBody>
          <a:bodyPr/>
          <a:lstStyle/>
          <a:p>
            <a:fld id="{780044C8-2EF0-4486-A30C-9A929B25ED40}" type="datetime1">
              <a:rPr lang="en-IN" smtClean="0"/>
              <a:pPr/>
              <a:t>04-06-2024</a:t>
            </a:fld>
            <a:endParaRPr lang="en-IN" dirty="0"/>
          </a:p>
        </p:txBody>
      </p:sp>
      <p:sp>
        <p:nvSpPr>
          <p:cNvPr id="5" name="Footer Placeholder 4">
            <a:extLst>
              <a:ext uri="{FF2B5EF4-FFF2-40B4-BE49-F238E27FC236}">
                <a16:creationId xmlns:a16="http://schemas.microsoft.com/office/drawing/2014/main" id="{4E847442-FDC6-4281-AA64-646B0E16E06F}"/>
              </a:ext>
            </a:extLst>
          </p:cNvPr>
          <p:cNvSpPr>
            <a:spLocks noGrp="1"/>
          </p:cNvSpPr>
          <p:nvPr>
            <p:ph type="ftr" sz="quarter" idx="11"/>
          </p:nvPr>
        </p:nvSpPr>
        <p:spPr/>
        <p:txBody>
          <a:bodyPr/>
          <a:lstStyle/>
          <a:p>
            <a:r>
              <a:rPr lang="en-IN" dirty="0"/>
              <a:t>Det. of ECE                                                                                          2021-21</a:t>
            </a:r>
          </a:p>
        </p:txBody>
      </p:sp>
      <p:sp>
        <p:nvSpPr>
          <p:cNvPr id="6" name="Slide Number Placeholder 5">
            <a:extLst>
              <a:ext uri="{FF2B5EF4-FFF2-40B4-BE49-F238E27FC236}">
                <a16:creationId xmlns:a16="http://schemas.microsoft.com/office/drawing/2014/main" id="{1F16EF7C-38D2-42F9-B2D0-98C0ADA62AA8}"/>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190553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CD7F51-FBE9-4E19-9E32-3D6D0DA441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F17535-4450-4583-948B-10FA493CFB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B31692-289D-4E8B-A20A-7467A96131D0}"/>
              </a:ext>
            </a:extLst>
          </p:cNvPr>
          <p:cNvSpPr>
            <a:spLocks noGrp="1"/>
          </p:cNvSpPr>
          <p:nvPr>
            <p:ph type="dt" sz="half" idx="10"/>
          </p:nvPr>
        </p:nvSpPr>
        <p:spPr/>
        <p:txBody>
          <a:bodyPr/>
          <a:lstStyle/>
          <a:p>
            <a:fld id="{EFA0FAC2-01F4-4508-AE65-BF8F4E4D91DC}" type="datetime1">
              <a:rPr lang="en-IN" smtClean="0"/>
              <a:pPr/>
              <a:t>04-06-2024</a:t>
            </a:fld>
            <a:endParaRPr lang="en-IN" dirty="0"/>
          </a:p>
        </p:txBody>
      </p:sp>
      <p:sp>
        <p:nvSpPr>
          <p:cNvPr id="5" name="Footer Placeholder 4">
            <a:extLst>
              <a:ext uri="{FF2B5EF4-FFF2-40B4-BE49-F238E27FC236}">
                <a16:creationId xmlns:a16="http://schemas.microsoft.com/office/drawing/2014/main" id="{FB4BE6EF-1FCF-483C-A498-2B25D6789ED0}"/>
              </a:ext>
            </a:extLst>
          </p:cNvPr>
          <p:cNvSpPr>
            <a:spLocks noGrp="1"/>
          </p:cNvSpPr>
          <p:nvPr>
            <p:ph type="ftr" sz="quarter" idx="11"/>
          </p:nvPr>
        </p:nvSpPr>
        <p:spPr/>
        <p:txBody>
          <a:bodyPr/>
          <a:lstStyle/>
          <a:p>
            <a:r>
              <a:rPr lang="en-IN" dirty="0"/>
              <a:t>Det. of ECE                                                                                          2021-21</a:t>
            </a:r>
          </a:p>
        </p:txBody>
      </p:sp>
      <p:sp>
        <p:nvSpPr>
          <p:cNvPr id="6" name="Slide Number Placeholder 5">
            <a:extLst>
              <a:ext uri="{FF2B5EF4-FFF2-40B4-BE49-F238E27FC236}">
                <a16:creationId xmlns:a16="http://schemas.microsoft.com/office/drawing/2014/main" id="{2426A780-4EB4-44F8-8690-6F68A1ECEE69}"/>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3841144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3C4E-AFE9-48E2-8516-2F536EDAD7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4957B3-6E5E-470C-8E1D-C4511BB80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5DCC67-729E-4F5E-9376-FCBB2CA5078B}"/>
              </a:ext>
            </a:extLst>
          </p:cNvPr>
          <p:cNvSpPr>
            <a:spLocks noGrp="1"/>
          </p:cNvSpPr>
          <p:nvPr>
            <p:ph type="dt" sz="half" idx="10"/>
          </p:nvPr>
        </p:nvSpPr>
        <p:spPr/>
        <p:txBody>
          <a:bodyPr/>
          <a:lstStyle/>
          <a:p>
            <a:fld id="{45B2DE1E-D4B4-4539-9BC4-B8466941B7EE}" type="datetime1">
              <a:rPr lang="en-IN" smtClean="0"/>
              <a:pPr/>
              <a:t>04-06-2024</a:t>
            </a:fld>
            <a:endParaRPr lang="en-IN" dirty="0"/>
          </a:p>
        </p:txBody>
      </p:sp>
      <p:sp>
        <p:nvSpPr>
          <p:cNvPr id="5" name="Footer Placeholder 4">
            <a:extLst>
              <a:ext uri="{FF2B5EF4-FFF2-40B4-BE49-F238E27FC236}">
                <a16:creationId xmlns:a16="http://schemas.microsoft.com/office/drawing/2014/main" id="{AC3154DF-5CF1-46D3-A6EC-33A3C85A48D3}"/>
              </a:ext>
            </a:extLst>
          </p:cNvPr>
          <p:cNvSpPr>
            <a:spLocks noGrp="1"/>
          </p:cNvSpPr>
          <p:nvPr>
            <p:ph type="ftr" sz="quarter" idx="11"/>
          </p:nvPr>
        </p:nvSpPr>
        <p:spPr/>
        <p:txBody>
          <a:bodyPr/>
          <a:lstStyle/>
          <a:p>
            <a:r>
              <a:rPr lang="en-IN" dirty="0"/>
              <a:t>Det. of ECE                                                                                          2021-21</a:t>
            </a:r>
          </a:p>
        </p:txBody>
      </p:sp>
      <p:sp>
        <p:nvSpPr>
          <p:cNvPr id="6" name="Slide Number Placeholder 5">
            <a:extLst>
              <a:ext uri="{FF2B5EF4-FFF2-40B4-BE49-F238E27FC236}">
                <a16:creationId xmlns:a16="http://schemas.microsoft.com/office/drawing/2014/main" id="{65CAD779-C83D-4907-ACFA-52D00BE71792}"/>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2691235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2A3D-5D88-46A1-A74F-673349B1D8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76CF762-6C71-4D81-BA6E-51B7BCC789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E277B-6603-4722-B9B2-D84E1AE84CFC}"/>
              </a:ext>
            </a:extLst>
          </p:cNvPr>
          <p:cNvSpPr>
            <a:spLocks noGrp="1"/>
          </p:cNvSpPr>
          <p:nvPr>
            <p:ph type="dt" sz="half" idx="10"/>
          </p:nvPr>
        </p:nvSpPr>
        <p:spPr/>
        <p:txBody>
          <a:bodyPr/>
          <a:lstStyle/>
          <a:p>
            <a:fld id="{C7E3DCF9-2491-41DA-86AB-8E8ED8312CE6}" type="datetime1">
              <a:rPr lang="en-IN" smtClean="0"/>
              <a:pPr/>
              <a:t>04-06-2024</a:t>
            </a:fld>
            <a:endParaRPr lang="en-IN" dirty="0"/>
          </a:p>
        </p:txBody>
      </p:sp>
      <p:sp>
        <p:nvSpPr>
          <p:cNvPr id="5" name="Footer Placeholder 4">
            <a:extLst>
              <a:ext uri="{FF2B5EF4-FFF2-40B4-BE49-F238E27FC236}">
                <a16:creationId xmlns:a16="http://schemas.microsoft.com/office/drawing/2014/main" id="{F6F4B0F9-98F8-406C-9F8E-EDAFC950C0EF}"/>
              </a:ext>
            </a:extLst>
          </p:cNvPr>
          <p:cNvSpPr>
            <a:spLocks noGrp="1"/>
          </p:cNvSpPr>
          <p:nvPr>
            <p:ph type="ftr" sz="quarter" idx="11"/>
          </p:nvPr>
        </p:nvSpPr>
        <p:spPr/>
        <p:txBody>
          <a:bodyPr/>
          <a:lstStyle/>
          <a:p>
            <a:r>
              <a:rPr lang="en-IN" dirty="0"/>
              <a:t>Det. of ECE                                                                                          2021-21</a:t>
            </a:r>
          </a:p>
        </p:txBody>
      </p:sp>
      <p:sp>
        <p:nvSpPr>
          <p:cNvPr id="6" name="Slide Number Placeholder 5">
            <a:extLst>
              <a:ext uri="{FF2B5EF4-FFF2-40B4-BE49-F238E27FC236}">
                <a16:creationId xmlns:a16="http://schemas.microsoft.com/office/drawing/2014/main" id="{28596B4E-85DE-4CFC-ACD3-F299CCBE3EB2}"/>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436380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4033-3C2D-4766-B41B-3BF55DFE41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B76A45-9229-4C32-943A-C07C855CFE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BA8CA3-F293-4C67-8063-C4A864F12B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ED03F4-F34A-4588-9841-CB5B365EA555}"/>
              </a:ext>
            </a:extLst>
          </p:cNvPr>
          <p:cNvSpPr>
            <a:spLocks noGrp="1"/>
          </p:cNvSpPr>
          <p:nvPr>
            <p:ph type="dt" sz="half" idx="10"/>
          </p:nvPr>
        </p:nvSpPr>
        <p:spPr/>
        <p:txBody>
          <a:bodyPr/>
          <a:lstStyle/>
          <a:p>
            <a:fld id="{E0D18B41-68DD-4276-BAE0-F83FE96A6E34}" type="datetime1">
              <a:rPr lang="en-IN" smtClean="0"/>
              <a:pPr/>
              <a:t>04-06-2024</a:t>
            </a:fld>
            <a:endParaRPr lang="en-IN" dirty="0"/>
          </a:p>
        </p:txBody>
      </p:sp>
      <p:sp>
        <p:nvSpPr>
          <p:cNvPr id="6" name="Footer Placeholder 5">
            <a:extLst>
              <a:ext uri="{FF2B5EF4-FFF2-40B4-BE49-F238E27FC236}">
                <a16:creationId xmlns:a16="http://schemas.microsoft.com/office/drawing/2014/main" id="{C1485E0A-7DE1-4DB5-9C8E-BA1605EACD6F}"/>
              </a:ext>
            </a:extLst>
          </p:cNvPr>
          <p:cNvSpPr>
            <a:spLocks noGrp="1"/>
          </p:cNvSpPr>
          <p:nvPr>
            <p:ph type="ftr" sz="quarter" idx="11"/>
          </p:nvPr>
        </p:nvSpPr>
        <p:spPr/>
        <p:txBody>
          <a:bodyPr/>
          <a:lstStyle/>
          <a:p>
            <a:r>
              <a:rPr lang="en-IN" dirty="0"/>
              <a:t>Det. of ECE                                                                                          2021-21</a:t>
            </a:r>
          </a:p>
        </p:txBody>
      </p:sp>
      <p:sp>
        <p:nvSpPr>
          <p:cNvPr id="7" name="Slide Number Placeholder 6">
            <a:extLst>
              <a:ext uri="{FF2B5EF4-FFF2-40B4-BE49-F238E27FC236}">
                <a16:creationId xmlns:a16="http://schemas.microsoft.com/office/drawing/2014/main" id="{B467EA47-DF57-4A4F-95DE-4280A53A01DA}"/>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321254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CD7A0-7B37-42B3-8047-F24B3AAAF8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ECF85-0A0F-4324-8CF9-43525505E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00CA76-E455-4978-B297-AF808223B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6749D0-F35B-4870-AEA3-53375BD83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8E3EB5-1410-4DB8-A989-3A085C5FA2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29CCD1-D049-463C-A5A2-7952FDE6524C}"/>
              </a:ext>
            </a:extLst>
          </p:cNvPr>
          <p:cNvSpPr>
            <a:spLocks noGrp="1"/>
          </p:cNvSpPr>
          <p:nvPr>
            <p:ph type="dt" sz="half" idx="10"/>
          </p:nvPr>
        </p:nvSpPr>
        <p:spPr/>
        <p:txBody>
          <a:bodyPr/>
          <a:lstStyle/>
          <a:p>
            <a:fld id="{7B49E73A-EBFC-42AF-9343-506A4648C217}" type="datetime1">
              <a:rPr lang="en-IN" smtClean="0"/>
              <a:pPr/>
              <a:t>04-06-2024</a:t>
            </a:fld>
            <a:endParaRPr lang="en-IN" dirty="0"/>
          </a:p>
        </p:txBody>
      </p:sp>
      <p:sp>
        <p:nvSpPr>
          <p:cNvPr id="8" name="Footer Placeholder 7">
            <a:extLst>
              <a:ext uri="{FF2B5EF4-FFF2-40B4-BE49-F238E27FC236}">
                <a16:creationId xmlns:a16="http://schemas.microsoft.com/office/drawing/2014/main" id="{D1E7A3F6-71F0-482A-ACCF-C36A57910718}"/>
              </a:ext>
            </a:extLst>
          </p:cNvPr>
          <p:cNvSpPr>
            <a:spLocks noGrp="1"/>
          </p:cNvSpPr>
          <p:nvPr>
            <p:ph type="ftr" sz="quarter" idx="11"/>
          </p:nvPr>
        </p:nvSpPr>
        <p:spPr/>
        <p:txBody>
          <a:bodyPr/>
          <a:lstStyle/>
          <a:p>
            <a:r>
              <a:rPr lang="en-IN" dirty="0"/>
              <a:t>Det. of ECE                                                                                          2021-21</a:t>
            </a:r>
          </a:p>
        </p:txBody>
      </p:sp>
      <p:sp>
        <p:nvSpPr>
          <p:cNvPr id="9" name="Slide Number Placeholder 8">
            <a:extLst>
              <a:ext uri="{FF2B5EF4-FFF2-40B4-BE49-F238E27FC236}">
                <a16:creationId xmlns:a16="http://schemas.microsoft.com/office/drawing/2014/main" id="{0FD14EF8-7571-4373-9D82-AEC2FD496601}"/>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2616815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6BF8-DDF8-4B15-9235-EBF5E03336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5D553E-1EC2-4338-9F5F-1B3B3FCCB0A5}"/>
              </a:ext>
            </a:extLst>
          </p:cNvPr>
          <p:cNvSpPr>
            <a:spLocks noGrp="1"/>
          </p:cNvSpPr>
          <p:nvPr>
            <p:ph type="dt" sz="half" idx="10"/>
          </p:nvPr>
        </p:nvSpPr>
        <p:spPr/>
        <p:txBody>
          <a:bodyPr/>
          <a:lstStyle/>
          <a:p>
            <a:fld id="{24E0698A-6F46-4207-9DD0-7F98B1E62283}" type="datetime1">
              <a:rPr lang="en-IN" smtClean="0"/>
              <a:pPr/>
              <a:t>04-06-2024</a:t>
            </a:fld>
            <a:endParaRPr lang="en-IN" dirty="0"/>
          </a:p>
        </p:txBody>
      </p:sp>
      <p:sp>
        <p:nvSpPr>
          <p:cNvPr id="4" name="Footer Placeholder 3">
            <a:extLst>
              <a:ext uri="{FF2B5EF4-FFF2-40B4-BE49-F238E27FC236}">
                <a16:creationId xmlns:a16="http://schemas.microsoft.com/office/drawing/2014/main" id="{25210747-29CC-4CE2-B24C-C45DF800EEA6}"/>
              </a:ext>
            </a:extLst>
          </p:cNvPr>
          <p:cNvSpPr>
            <a:spLocks noGrp="1"/>
          </p:cNvSpPr>
          <p:nvPr>
            <p:ph type="ftr" sz="quarter" idx="11"/>
          </p:nvPr>
        </p:nvSpPr>
        <p:spPr/>
        <p:txBody>
          <a:bodyPr/>
          <a:lstStyle/>
          <a:p>
            <a:r>
              <a:rPr lang="en-IN" dirty="0"/>
              <a:t>Det. of ECE                                                                                          2021-21</a:t>
            </a:r>
          </a:p>
        </p:txBody>
      </p:sp>
      <p:sp>
        <p:nvSpPr>
          <p:cNvPr id="5" name="Slide Number Placeholder 4">
            <a:extLst>
              <a:ext uri="{FF2B5EF4-FFF2-40B4-BE49-F238E27FC236}">
                <a16:creationId xmlns:a16="http://schemas.microsoft.com/office/drawing/2014/main" id="{36BB9EDE-6532-4FAC-96DE-CB8AF34D6105}"/>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3351873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57273E-8A9C-4C51-9500-912A80C8B5FA}"/>
              </a:ext>
            </a:extLst>
          </p:cNvPr>
          <p:cNvSpPr>
            <a:spLocks noGrp="1"/>
          </p:cNvSpPr>
          <p:nvPr>
            <p:ph type="dt" sz="half" idx="10"/>
          </p:nvPr>
        </p:nvSpPr>
        <p:spPr/>
        <p:txBody>
          <a:bodyPr/>
          <a:lstStyle/>
          <a:p>
            <a:fld id="{2A3BF248-C731-4E84-A54E-03F4B9C519C1}" type="datetime1">
              <a:rPr lang="en-IN" smtClean="0"/>
              <a:pPr/>
              <a:t>04-06-2024</a:t>
            </a:fld>
            <a:endParaRPr lang="en-IN" dirty="0"/>
          </a:p>
        </p:txBody>
      </p:sp>
      <p:sp>
        <p:nvSpPr>
          <p:cNvPr id="3" name="Footer Placeholder 2">
            <a:extLst>
              <a:ext uri="{FF2B5EF4-FFF2-40B4-BE49-F238E27FC236}">
                <a16:creationId xmlns:a16="http://schemas.microsoft.com/office/drawing/2014/main" id="{E17854C6-CEFA-4397-AA06-A75E94C6D65A}"/>
              </a:ext>
            </a:extLst>
          </p:cNvPr>
          <p:cNvSpPr>
            <a:spLocks noGrp="1"/>
          </p:cNvSpPr>
          <p:nvPr>
            <p:ph type="ftr" sz="quarter" idx="11"/>
          </p:nvPr>
        </p:nvSpPr>
        <p:spPr/>
        <p:txBody>
          <a:bodyPr/>
          <a:lstStyle/>
          <a:p>
            <a:r>
              <a:rPr lang="en-IN" dirty="0"/>
              <a:t>Det. of ECE                                                                                          2021-21</a:t>
            </a:r>
          </a:p>
        </p:txBody>
      </p:sp>
      <p:sp>
        <p:nvSpPr>
          <p:cNvPr id="4" name="Slide Number Placeholder 3">
            <a:extLst>
              <a:ext uri="{FF2B5EF4-FFF2-40B4-BE49-F238E27FC236}">
                <a16:creationId xmlns:a16="http://schemas.microsoft.com/office/drawing/2014/main" id="{C65373B3-E921-4203-BF2A-F0BE523692E0}"/>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69390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1B24-F172-4B94-9F9B-13F398B5EE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902F2B-4D2F-4008-AF1A-6AE24BD3C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ED43A3-814E-45A2-8177-98713416A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CDF41-2895-4DE5-87CD-2F90BD92703E}"/>
              </a:ext>
            </a:extLst>
          </p:cNvPr>
          <p:cNvSpPr>
            <a:spLocks noGrp="1"/>
          </p:cNvSpPr>
          <p:nvPr>
            <p:ph type="dt" sz="half" idx="10"/>
          </p:nvPr>
        </p:nvSpPr>
        <p:spPr/>
        <p:txBody>
          <a:bodyPr/>
          <a:lstStyle/>
          <a:p>
            <a:fld id="{492E1EA2-E39A-4B19-913A-2BCC5F6324A3}" type="datetime1">
              <a:rPr lang="en-IN" smtClean="0"/>
              <a:pPr/>
              <a:t>04-06-2024</a:t>
            </a:fld>
            <a:endParaRPr lang="en-IN" dirty="0"/>
          </a:p>
        </p:txBody>
      </p:sp>
      <p:sp>
        <p:nvSpPr>
          <p:cNvPr id="6" name="Footer Placeholder 5">
            <a:extLst>
              <a:ext uri="{FF2B5EF4-FFF2-40B4-BE49-F238E27FC236}">
                <a16:creationId xmlns:a16="http://schemas.microsoft.com/office/drawing/2014/main" id="{A897E751-512F-4B80-881F-D89EEE5D8993}"/>
              </a:ext>
            </a:extLst>
          </p:cNvPr>
          <p:cNvSpPr>
            <a:spLocks noGrp="1"/>
          </p:cNvSpPr>
          <p:nvPr>
            <p:ph type="ftr" sz="quarter" idx="11"/>
          </p:nvPr>
        </p:nvSpPr>
        <p:spPr/>
        <p:txBody>
          <a:bodyPr/>
          <a:lstStyle/>
          <a:p>
            <a:r>
              <a:rPr lang="en-IN" dirty="0"/>
              <a:t>Det. of ECE                                                                                          2021-21</a:t>
            </a:r>
          </a:p>
        </p:txBody>
      </p:sp>
      <p:sp>
        <p:nvSpPr>
          <p:cNvPr id="7" name="Slide Number Placeholder 6">
            <a:extLst>
              <a:ext uri="{FF2B5EF4-FFF2-40B4-BE49-F238E27FC236}">
                <a16:creationId xmlns:a16="http://schemas.microsoft.com/office/drawing/2014/main" id="{456344A4-F293-4FDD-BD9B-127155BC31F8}"/>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426310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2FF1-08E8-4B5D-901C-E0F9BAB96A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EF4AE1-D60C-4F1A-8F9B-BE01D067E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D229464-C04D-4678-BA47-F828536DE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BE52F-CA02-4742-AE3D-0EBDB40BF05B}"/>
              </a:ext>
            </a:extLst>
          </p:cNvPr>
          <p:cNvSpPr>
            <a:spLocks noGrp="1"/>
          </p:cNvSpPr>
          <p:nvPr>
            <p:ph type="dt" sz="half" idx="10"/>
          </p:nvPr>
        </p:nvSpPr>
        <p:spPr/>
        <p:txBody>
          <a:bodyPr/>
          <a:lstStyle/>
          <a:p>
            <a:fld id="{DE664BD9-D220-43BE-AEB9-577969A6B017}" type="datetime1">
              <a:rPr lang="en-IN" smtClean="0"/>
              <a:pPr/>
              <a:t>04-06-2024</a:t>
            </a:fld>
            <a:endParaRPr lang="en-IN" dirty="0"/>
          </a:p>
        </p:txBody>
      </p:sp>
      <p:sp>
        <p:nvSpPr>
          <p:cNvPr id="6" name="Footer Placeholder 5">
            <a:extLst>
              <a:ext uri="{FF2B5EF4-FFF2-40B4-BE49-F238E27FC236}">
                <a16:creationId xmlns:a16="http://schemas.microsoft.com/office/drawing/2014/main" id="{42C3D637-62F8-4528-B79F-D8DF70AE26F5}"/>
              </a:ext>
            </a:extLst>
          </p:cNvPr>
          <p:cNvSpPr>
            <a:spLocks noGrp="1"/>
          </p:cNvSpPr>
          <p:nvPr>
            <p:ph type="ftr" sz="quarter" idx="11"/>
          </p:nvPr>
        </p:nvSpPr>
        <p:spPr/>
        <p:txBody>
          <a:bodyPr/>
          <a:lstStyle/>
          <a:p>
            <a:r>
              <a:rPr lang="en-IN" dirty="0"/>
              <a:t>Det. of ECE                                                                                          2021-21</a:t>
            </a:r>
          </a:p>
        </p:txBody>
      </p:sp>
      <p:sp>
        <p:nvSpPr>
          <p:cNvPr id="7" name="Slide Number Placeholder 6">
            <a:extLst>
              <a:ext uri="{FF2B5EF4-FFF2-40B4-BE49-F238E27FC236}">
                <a16:creationId xmlns:a16="http://schemas.microsoft.com/office/drawing/2014/main" id="{1340F7D1-FA5A-42B1-AE32-45A35A3CE429}"/>
              </a:ext>
            </a:extLst>
          </p:cNvPr>
          <p:cNvSpPr>
            <a:spLocks noGrp="1"/>
          </p:cNvSpPr>
          <p:nvPr>
            <p:ph type="sldNum" sz="quarter" idx="12"/>
          </p:nvPr>
        </p:nvSpPr>
        <p:spPr/>
        <p:txBody>
          <a:body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3852062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26565-0563-49AD-9B57-DB66D9DC4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D0EB30-01BD-4BDE-B8B5-10550F0161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415BBF-5B34-4D06-959B-F69A9DB10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3356D-4907-4286-A6D5-A31828187FA6}" type="datetime1">
              <a:rPr lang="en-IN" smtClean="0"/>
              <a:pPr/>
              <a:t>04-06-2024</a:t>
            </a:fld>
            <a:endParaRPr lang="en-IN" dirty="0"/>
          </a:p>
        </p:txBody>
      </p:sp>
      <p:sp>
        <p:nvSpPr>
          <p:cNvPr id="5" name="Footer Placeholder 4">
            <a:extLst>
              <a:ext uri="{FF2B5EF4-FFF2-40B4-BE49-F238E27FC236}">
                <a16:creationId xmlns:a16="http://schemas.microsoft.com/office/drawing/2014/main" id="{56679C2B-2F4C-4CD3-8711-58BDA506B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Det. of ECE                                                                                          2021-21</a:t>
            </a:r>
          </a:p>
        </p:txBody>
      </p:sp>
      <p:sp>
        <p:nvSpPr>
          <p:cNvPr id="6" name="Slide Number Placeholder 5">
            <a:extLst>
              <a:ext uri="{FF2B5EF4-FFF2-40B4-BE49-F238E27FC236}">
                <a16:creationId xmlns:a16="http://schemas.microsoft.com/office/drawing/2014/main" id="{AE0222BF-10EA-40A0-8DB5-0CAD4AFA0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901C0-E6C4-4CD0-A2CB-0632E133B8B8}" type="slidenum">
              <a:rPr lang="en-IN" smtClean="0"/>
              <a:pPr/>
              <a:t>‹#›</a:t>
            </a:fld>
            <a:endParaRPr lang="en-IN" dirty="0"/>
          </a:p>
        </p:txBody>
      </p:sp>
    </p:spTree>
    <p:extLst>
      <p:ext uri="{BB962C8B-B14F-4D97-AF65-F5344CB8AC3E}">
        <p14:creationId xmlns:p14="http://schemas.microsoft.com/office/powerpoint/2010/main" val="1388959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incipal@bnmit.in"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bnmit.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www.irjet.net/" TargetMode="External"/><Relationship Id="rId2" Type="http://schemas.openxmlformats.org/officeDocument/2006/relationships/hyperlink" Target="https://youtube/owlkoisfyy" TargetMode="External"/><Relationship Id="rId1" Type="http://schemas.openxmlformats.org/officeDocument/2006/relationships/slideLayout" Target="../slideLayouts/slideLayout2.xml"/><Relationship Id="rId5" Type="http://schemas.openxmlformats.org/officeDocument/2006/relationships/hyperlink" Target="https://youtu.be/RUdTPZAVwy8" TargetMode="External"/><Relationship Id="rId4" Type="http://schemas.openxmlformats.org/officeDocument/2006/relationships/hyperlink" Target="https://youtu.be/ju51LORqblw"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7C30DD-DB15-4C67-833C-08F10B2179C2}"/>
              </a:ext>
            </a:extLst>
          </p:cNvPr>
          <p:cNvSpPr/>
          <p:nvPr/>
        </p:nvSpPr>
        <p:spPr>
          <a:xfrm>
            <a:off x="157020" y="156926"/>
            <a:ext cx="11850255" cy="6525490"/>
          </a:xfrm>
          <a:prstGeom prst="rect">
            <a:avLst/>
          </a:prstGeom>
          <a:ln w="28575">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pic>
        <p:nvPicPr>
          <p:cNvPr id="9" name="Picture 8">
            <a:extLst>
              <a:ext uri="{FF2B5EF4-FFF2-40B4-BE49-F238E27FC236}">
                <a16:creationId xmlns:a16="http://schemas.microsoft.com/office/drawing/2014/main" id="{178FE181-6564-44EA-86DC-E12E3D472468}"/>
              </a:ext>
            </a:extLst>
          </p:cNvPr>
          <p:cNvPicPr/>
          <p:nvPr/>
        </p:nvPicPr>
        <p:blipFill rotWithShape="1">
          <a:blip r:embed="rId2" cstate="print">
            <a:extLst>
              <a:ext uri="{28A0092B-C50C-407E-A947-70E740481C1C}">
                <a14:useLocalDpi xmlns:a14="http://schemas.microsoft.com/office/drawing/2010/main" val="0"/>
              </a:ext>
            </a:extLst>
          </a:blip>
          <a:srcRect t="5523"/>
          <a:stretch/>
        </p:blipFill>
        <p:spPr bwMode="auto">
          <a:xfrm>
            <a:off x="221672" y="295565"/>
            <a:ext cx="1111179" cy="984958"/>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631F38AA-0089-421D-8B4D-F5BB4B7FB1E7}"/>
              </a:ext>
            </a:extLst>
          </p:cNvPr>
          <p:cNvSpPr txBox="1"/>
          <p:nvPr/>
        </p:nvSpPr>
        <p:spPr>
          <a:xfrm>
            <a:off x="1533236" y="184727"/>
            <a:ext cx="9193375" cy="1754326"/>
          </a:xfrm>
          <a:prstGeom prst="rect">
            <a:avLst/>
          </a:prstGeom>
          <a:noFill/>
        </p:spPr>
        <p:txBody>
          <a:bodyPr wrap="square">
            <a:spAutoFit/>
          </a:bodyPr>
          <a:lstStyle/>
          <a:p>
            <a:pPr algn="ctr" eaLnBrk="1" hangingPunct="1">
              <a:defRPr/>
            </a:pPr>
            <a:r>
              <a:rPr lang="en-US" sz="4400" b="1" dirty="0">
                <a:solidFill>
                  <a:srgbClr val="ED7D31"/>
                </a:solidFill>
                <a:latin typeface="Times New Roman" panose="02020603050405020304" pitchFamily="18" charset="0"/>
                <a:cs typeface="Times New Roman" panose="02020603050405020304" pitchFamily="18" charset="0"/>
              </a:rPr>
              <a:t>B.N.M. Institute of Technology</a:t>
            </a:r>
            <a:endParaRPr lang="en-US" sz="4400" b="1" dirty="0">
              <a:solidFill>
                <a:srgbClr val="ED7D31"/>
              </a:solidFill>
              <a:latin typeface="English111 Vivace BT" panose="03030702030607090B03" pitchFamily="66" charset="2"/>
              <a:cs typeface="Times New Roman" pitchFamily="18" charset="0"/>
            </a:endParaRPr>
          </a:p>
          <a:p>
            <a:pPr algn="ctr" eaLnBrk="1" hangingPunct="1">
              <a:defRPr/>
            </a:pPr>
            <a:r>
              <a:rPr lang="en-US" sz="2000" b="1" dirty="0">
                <a:solidFill>
                  <a:srgbClr val="000000"/>
                </a:solidFill>
                <a:latin typeface="Times New Roman" panose="02020603050405020304" pitchFamily="18" charset="0"/>
                <a:ea typeface="Calibri" panose="020F0502020204030204" pitchFamily="34" charset="0"/>
                <a:cs typeface="Arial" panose="020B0604020202020204" pitchFamily="34" charset="0"/>
              </a:rPr>
              <a:t>An Autonomous Institution under VTU</a:t>
            </a:r>
            <a:endParaRPr lang="en-US" sz="1400" dirty="0">
              <a:latin typeface="Calibri" panose="020F0502020204030204" pitchFamily="34" charset="0"/>
              <a:ea typeface="Calibri" panose="020F0502020204030204" pitchFamily="34" charset="0"/>
              <a:cs typeface="Arial" panose="020B0604020202020204" pitchFamily="34" charset="0"/>
            </a:endParaRPr>
          </a:p>
          <a:p>
            <a:pPr algn="ctr"/>
            <a:r>
              <a:rPr lang="en-US" sz="1100" b="1" dirty="0">
                <a:solidFill>
                  <a:srgbClr val="000000"/>
                </a:solidFill>
                <a:latin typeface="Times New Roman" panose="02020603050405020304" pitchFamily="18" charset="0"/>
                <a:ea typeface="Times New Roman" panose="02020603050405020304" pitchFamily="18" charset="0"/>
              </a:rPr>
              <a:t>Approved by AICTE, Accredited as Grade A Institution by NAAC till 31.12.2026. </a:t>
            </a:r>
            <a:endParaRPr lang="en-US" sz="2000" dirty="0">
              <a:latin typeface="Times New Roman" panose="02020603050405020304" pitchFamily="18" charset="0"/>
              <a:ea typeface="Times New Roman" panose="02020603050405020304" pitchFamily="18" charset="0"/>
            </a:endParaRPr>
          </a:p>
          <a:p>
            <a:pPr algn="ctr"/>
            <a:r>
              <a:rPr lang="en-US" sz="1100" b="1" dirty="0">
                <a:solidFill>
                  <a:srgbClr val="000000"/>
                </a:solidFill>
                <a:latin typeface="Times New Roman" panose="02020603050405020304" pitchFamily="18" charset="0"/>
                <a:ea typeface="Times New Roman" panose="02020603050405020304" pitchFamily="18" charset="0"/>
              </a:rPr>
              <a:t>All Eligible UG branches – CSE, ECE, EEE, ISE &amp; Mech. Engg. Accredited by NBA till 30.06.2025</a:t>
            </a:r>
            <a:endParaRPr lang="en-US" sz="2000" dirty="0">
              <a:latin typeface="Times New Roman" panose="02020603050405020304" pitchFamily="18" charset="0"/>
              <a:ea typeface="Times New Roman" panose="02020603050405020304" pitchFamily="18" charset="0"/>
            </a:endParaRPr>
          </a:p>
          <a:p>
            <a:pPr algn="ctr"/>
            <a:r>
              <a:rPr lang="en-US" sz="1100" b="1" dirty="0">
                <a:solidFill>
                  <a:srgbClr val="000000"/>
                </a:solidFill>
                <a:latin typeface="Times New Roman" panose="02020603050405020304" pitchFamily="18" charset="0"/>
                <a:ea typeface="Times New Roman" panose="02020603050405020304" pitchFamily="18" charset="0"/>
              </a:rPr>
              <a:t>Post box no. 7087, 27</a:t>
            </a:r>
            <a:r>
              <a:rPr lang="en-US" sz="1100" b="1" baseline="30000" dirty="0">
                <a:solidFill>
                  <a:srgbClr val="000000"/>
                </a:solidFill>
                <a:latin typeface="Times New Roman" panose="02020603050405020304" pitchFamily="18" charset="0"/>
                <a:ea typeface="Times New Roman" panose="02020603050405020304" pitchFamily="18" charset="0"/>
              </a:rPr>
              <a:t>th</a:t>
            </a:r>
            <a:r>
              <a:rPr lang="en-US" sz="1100" b="1" dirty="0">
                <a:solidFill>
                  <a:srgbClr val="000000"/>
                </a:solidFill>
                <a:latin typeface="Times New Roman" panose="02020603050405020304" pitchFamily="18" charset="0"/>
                <a:ea typeface="Times New Roman" panose="02020603050405020304" pitchFamily="18" charset="0"/>
              </a:rPr>
              <a:t> cross, 12</a:t>
            </a:r>
            <a:r>
              <a:rPr lang="en-US" sz="1100" b="1" baseline="30000" dirty="0">
                <a:solidFill>
                  <a:srgbClr val="000000"/>
                </a:solidFill>
                <a:latin typeface="Times New Roman" panose="02020603050405020304" pitchFamily="18" charset="0"/>
                <a:ea typeface="Times New Roman" panose="02020603050405020304" pitchFamily="18" charset="0"/>
              </a:rPr>
              <a:t>th</a:t>
            </a:r>
            <a:r>
              <a:rPr lang="en-US" sz="1100" b="1" dirty="0">
                <a:solidFill>
                  <a:srgbClr val="000000"/>
                </a:solidFill>
                <a:latin typeface="Times New Roman" panose="02020603050405020304" pitchFamily="18" charset="0"/>
                <a:ea typeface="Times New Roman" panose="02020603050405020304" pitchFamily="18" charset="0"/>
              </a:rPr>
              <a:t> Main, Banashankari 2</a:t>
            </a:r>
            <a:r>
              <a:rPr lang="en-US" sz="1100" b="1" baseline="30000" dirty="0">
                <a:solidFill>
                  <a:srgbClr val="000000"/>
                </a:solidFill>
                <a:latin typeface="Times New Roman" panose="02020603050405020304" pitchFamily="18" charset="0"/>
                <a:ea typeface="Times New Roman" panose="02020603050405020304" pitchFamily="18" charset="0"/>
              </a:rPr>
              <a:t>nd</a:t>
            </a:r>
            <a:r>
              <a:rPr lang="en-US" sz="1100" b="1" dirty="0">
                <a:solidFill>
                  <a:srgbClr val="000000"/>
                </a:solidFill>
                <a:latin typeface="Times New Roman" panose="02020603050405020304" pitchFamily="18" charset="0"/>
                <a:ea typeface="Times New Roman" panose="02020603050405020304" pitchFamily="18" charset="0"/>
              </a:rPr>
              <a:t> Stage, Bengaluru- 560070, INDIA</a:t>
            </a:r>
            <a:endParaRPr lang="en-US" sz="2000" dirty="0">
              <a:latin typeface="Times New Roman" panose="02020603050405020304" pitchFamily="18" charset="0"/>
              <a:ea typeface="Times New Roman" panose="02020603050405020304" pitchFamily="18" charset="0"/>
            </a:endParaRPr>
          </a:p>
          <a:p>
            <a:pPr algn="ctr"/>
            <a:r>
              <a:rPr lang="en-US" sz="1100" b="1" dirty="0">
                <a:solidFill>
                  <a:srgbClr val="000000"/>
                </a:solidFill>
                <a:latin typeface="Times New Roman" panose="02020603050405020304" pitchFamily="18" charset="0"/>
                <a:ea typeface="Calibri" panose="020F0502020204030204" pitchFamily="34" charset="0"/>
              </a:rPr>
              <a:t>Ph: 91-80- 26711780/81/82   Email: </a:t>
            </a:r>
            <a:r>
              <a:rPr lang="en-US" sz="1100" b="1" u="sng" dirty="0">
                <a:solidFill>
                  <a:srgbClr val="0000FF"/>
                </a:solidFill>
                <a:latin typeface="Times New Roman" panose="02020603050405020304" pitchFamily="18" charset="0"/>
                <a:ea typeface="Calibri" panose="020F0502020204030204" pitchFamily="34" charset="0"/>
                <a:hlinkClick r:id="rId3"/>
              </a:rPr>
              <a:t>principal@bnmit.in</a:t>
            </a:r>
            <a:r>
              <a:rPr lang="en-US" sz="1100" b="1" dirty="0">
                <a:solidFill>
                  <a:srgbClr val="000000"/>
                </a:solidFill>
                <a:latin typeface="Times New Roman" panose="02020603050405020304" pitchFamily="18" charset="0"/>
                <a:ea typeface="Calibri" panose="020F0502020204030204" pitchFamily="34" charset="0"/>
              </a:rPr>
              <a:t>, </a:t>
            </a:r>
            <a:r>
              <a:rPr lang="en-US" sz="1100" b="1" u="sng" dirty="0">
                <a:solidFill>
                  <a:srgbClr val="0000FF"/>
                </a:solidFill>
                <a:latin typeface="Times New Roman" panose="02020603050405020304" pitchFamily="18" charset="0"/>
                <a:ea typeface="Calibri" panose="020F0502020204030204" pitchFamily="34" charset="0"/>
                <a:hlinkClick r:id="rId4"/>
              </a:rPr>
              <a:t>www.bnmit.org</a:t>
            </a:r>
            <a:endParaRPr lang="en-US" sz="1200" b="1" u="sng" dirty="0">
              <a:latin typeface="Times New Roman" pitchFamily="18" charset="0"/>
              <a:cs typeface="Times New Roman" pitchFamily="18" charset="0"/>
            </a:endParaRPr>
          </a:p>
        </p:txBody>
      </p:sp>
      <p:sp>
        <p:nvSpPr>
          <p:cNvPr id="11" name="TextBox 10">
            <a:extLst>
              <a:ext uri="{FF2B5EF4-FFF2-40B4-BE49-F238E27FC236}">
                <a16:creationId xmlns:a16="http://schemas.microsoft.com/office/drawing/2014/main" id="{FE17AF72-7303-42AB-B6C4-9D6C5832EE1E}"/>
              </a:ext>
            </a:extLst>
          </p:cNvPr>
          <p:cNvSpPr txBox="1"/>
          <p:nvPr/>
        </p:nvSpPr>
        <p:spPr>
          <a:xfrm>
            <a:off x="3500240" y="1855099"/>
            <a:ext cx="5202898" cy="1169551"/>
          </a:xfrm>
          <a:prstGeom prst="rect">
            <a:avLst/>
          </a:prstGeom>
          <a:noFill/>
        </p:spPr>
        <p:txBody>
          <a:bodyPr wrap="none" rtlCol="0">
            <a:spAutoFit/>
          </a:bodyPr>
          <a:lstStyle/>
          <a:p>
            <a:pPr algn="ctr">
              <a:lnSpc>
                <a:spcPct val="150000"/>
              </a:lnSpc>
            </a:pPr>
            <a:endParaRPr lang="en-US" sz="2000" b="1" dirty="0">
              <a:solidFill>
                <a:srgbClr val="7030A0"/>
              </a:solidFill>
              <a:latin typeface="Times New Roman" panose="02020603050405020304" pitchFamily="18" charset="0"/>
              <a:ea typeface="Times New Roman" panose="02020603050405020304" pitchFamily="18" charset="0"/>
              <a:cs typeface="Arial" panose="020B0604020202020204" pitchFamily="34" charset="0"/>
            </a:endParaRPr>
          </a:p>
          <a:p>
            <a:pPr algn="ctr"/>
            <a:r>
              <a:rPr lang="en-US" sz="2000" b="1" dirty="0">
                <a:solidFill>
                  <a:srgbClr val="7030A0"/>
                </a:solidFill>
                <a:latin typeface="Times New Roman" panose="02020603050405020304" pitchFamily="18" charset="0"/>
                <a:ea typeface="Times New Roman" panose="02020603050405020304" pitchFamily="18" charset="0"/>
                <a:cs typeface="Arial" panose="020B0604020202020204" pitchFamily="34" charset="0"/>
              </a:rPr>
              <a:t>INTRODUCTION TO IOT (22ETC/E/M 115)</a:t>
            </a:r>
            <a:endParaRPr lang="en-US" sz="1200" dirty="0">
              <a:solidFill>
                <a:srgbClr val="7030A0"/>
              </a:solidFill>
              <a:latin typeface="Calibri" panose="020F0502020204030204" pitchFamily="34" charset="0"/>
              <a:ea typeface="Calibri" panose="020F0502020204030204" pitchFamily="34" charset="0"/>
              <a:cs typeface="Arial" panose="020B0604020202020204" pitchFamily="34" charset="0"/>
            </a:endParaRPr>
          </a:p>
          <a:p>
            <a:pPr algn="ctr"/>
            <a:r>
              <a:rPr lang="en-US" sz="2000" b="1" dirty="0">
                <a:solidFill>
                  <a:schemeClr val="accent2"/>
                </a:solidFill>
                <a:latin typeface="Times New Roman" panose="02020603050405020304" pitchFamily="18" charset="0"/>
                <a:ea typeface="Times New Roman" panose="02020603050405020304" pitchFamily="18" charset="0"/>
                <a:cs typeface="Arial" panose="020B0604020202020204" pitchFamily="34" charset="0"/>
              </a:rPr>
              <a:t>(Project Based Learning Course)</a:t>
            </a:r>
            <a:endParaRPr lang="en-US" sz="1200"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B9EB08-65C6-4BEF-A7F6-5C458A89B5AD}"/>
              </a:ext>
            </a:extLst>
          </p:cNvPr>
          <p:cNvSpPr txBox="1"/>
          <p:nvPr/>
        </p:nvSpPr>
        <p:spPr>
          <a:xfrm>
            <a:off x="902156" y="3332427"/>
            <a:ext cx="10172563" cy="523220"/>
          </a:xfrm>
          <a:prstGeom prst="rect">
            <a:avLst/>
          </a:prstGeom>
          <a:noFill/>
        </p:spPr>
        <p:txBody>
          <a:bodyPr wrap="square" rtlCol="0">
            <a:spAutoFit/>
          </a:bodyPr>
          <a:lstStyle/>
          <a:p>
            <a:pPr algn="ctr"/>
            <a:r>
              <a:rPr lang="en-IN" sz="2800" b="1" dirty="0">
                <a:solidFill>
                  <a:srgbClr val="0070C0"/>
                </a:solidFill>
                <a:latin typeface="Times New Roman" panose="02020603050405020304" pitchFamily="18" charset="0"/>
                <a:cs typeface="Times New Roman" panose="02020603050405020304" pitchFamily="18" charset="0"/>
              </a:rPr>
              <a:t>“ SMART GREENHOUSE SYSTEM ”</a:t>
            </a:r>
          </a:p>
        </p:txBody>
      </p:sp>
      <p:sp>
        <p:nvSpPr>
          <p:cNvPr id="14" name="Subtitle 13">
            <a:extLst>
              <a:ext uri="{FF2B5EF4-FFF2-40B4-BE49-F238E27FC236}">
                <a16:creationId xmlns:a16="http://schemas.microsoft.com/office/drawing/2014/main" id="{966F7848-1535-4B1F-9891-DA250C754730}"/>
              </a:ext>
            </a:extLst>
          </p:cNvPr>
          <p:cNvSpPr txBox="1">
            <a:spLocks noGrp="1"/>
          </p:cNvSpPr>
          <p:nvPr>
            <p:ph type="subTitle" idx="1"/>
          </p:nvPr>
        </p:nvSpPr>
        <p:spPr>
          <a:xfrm>
            <a:off x="4376804" y="5412938"/>
            <a:ext cx="3502668" cy="1200329"/>
          </a:xfrm>
          <a:prstGeom prst="rect">
            <a:avLst/>
          </a:prstGeom>
          <a:noFill/>
        </p:spPr>
        <p:txBody>
          <a:bodyPr wrap="square" rtlCol="0">
            <a:spAutoFit/>
          </a:bodyPr>
          <a:lstStyle/>
          <a:p>
            <a:pPr algn="ctr">
              <a:lnSpc>
                <a:spcPct val="100000"/>
              </a:lnSpc>
              <a:spcBef>
                <a:spcPts val="0"/>
              </a:spcBef>
            </a:pPr>
            <a:r>
              <a:rPr lang="en-IN" sz="18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Under the guidance of</a:t>
            </a:r>
          </a:p>
          <a:p>
            <a:pPr algn="ctr">
              <a:lnSpc>
                <a:spcPct val="100000"/>
              </a:lnSpc>
              <a:spcBef>
                <a:spcPts val="0"/>
              </a:spcBef>
            </a:pPr>
            <a:r>
              <a:rPr lang="en-IN" sz="1800" b="1" dirty="0" err="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Dr.</a:t>
            </a:r>
            <a:r>
              <a:rPr lang="en-IN" sz="1800" b="1"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SHUBHA RAO K</a:t>
            </a:r>
          </a:p>
          <a:p>
            <a:pPr algn="ctr">
              <a:lnSpc>
                <a:spcPct val="100000"/>
              </a:lnSpc>
              <a:spcBef>
                <a:spcPts val="0"/>
              </a:spcBef>
            </a:pPr>
            <a:r>
              <a:rPr lang="en-IN" sz="180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Associate Professor</a:t>
            </a:r>
            <a:endParaRPr lang="en-IN" sz="18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0000"/>
              </a:lnSpc>
              <a:spcBef>
                <a:spcPts val="0"/>
              </a:spcBef>
            </a:pPr>
            <a:r>
              <a:rPr lang="en-IN" sz="18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Dept. of EEE, BNMIT</a:t>
            </a:r>
            <a:endParaRPr lang="en-IN" sz="18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p:cNvSpPr txBox="1"/>
          <p:nvPr/>
        </p:nvSpPr>
        <p:spPr>
          <a:xfrm>
            <a:off x="851158" y="4254543"/>
            <a:ext cx="10421257" cy="369332"/>
          </a:xfrm>
          <a:prstGeom prst="rect">
            <a:avLst/>
          </a:prstGeom>
          <a:noFill/>
        </p:spPr>
        <p:txBody>
          <a:bodyPr wrap="square" rtlCol="0">
            <a:spAutoFit/>
          </a:bodyPr>
          <a:lstStyle/>
          <a:p>
            <a:r>
              <a:rPr lang="en-IN" dirty="0">
                <a:latin typeface="Times New Roman" pitchFamily="18" charset="0"/>
                <a:cs typeface="Times New Roman" pitchFamily="18" charset="0"/>
              </a:rPr>
              <a:t>CHANDANA T S	     CHINMAYI N	              DEEPIKA DEVIDAS KANTRIKAR	  HASINI D</a:t>
            </a:r>
          </a:p>
        </p:txBody>
      </p:sp>
      <p:sp>
        <p:nvSpPr>
          <p:cNvPr id="17" name="TextBox 16"/>
          <p:cNvSpPr txBox="1"/>
          <p:nvPr/>
        </p:nvSpPr>
        <p:spPr>
          <a:xfrm>
            <a:off x="910252" y="4623875"/>
            <a:ext cx="10277152" cy="369332"/>
          </a:xfrm>
          <a:prstGeom prst="rect">
            <a:avLst/>
          </a:prstGeom>
          <a:noFill/>
        </p:spPr>
        <p:txBody>
          <a:bodyPr wrap="square" rtlCol="0">
            <a:spAutoFit/>
          </a:bodyPr>
          <a:lstStyle/>
          <a:p>
            <a:r>
              <a:rPr lang="en-IN" dirty="0">
                <a:latin typeface="Times New Roman" pitchFamily="18" charset="0"/>
                <a:cs typeface="Times New Roman" pitchFamily="18" charset="0"/>
              </a:rPr>
              <a:t>22CSA33	                    22CSA37		            22CSA39			   22CSA58                  </a:t>
            </a:r>
          </a:p>
        </p:txBody>
      </p:sp>
    </p:spTree>
    <p:extLst>
      <p:ext uri="{BB962C8B-B14F-4D97-AF65-F5344CB8AC3E}">
        <p14:creationId xmlns:p14="http://schemas.microsoft.com/office/powerpoint/2010/main" val="1136048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Display of </a:t>
            </a:r>
            <a:r>
              <a:rPr lang="en-IN"/>
              <a:t>our project:</a:t>
            </a:r>
            <a:endParaRPr lang="en-IN" dirty="0"/>
          </a:p>
        </p:txBody>
      </p:sp>
      <p:pic>
        <p:nvPicPr>
          <p:cNvPr id="2051" name="Picture 3" descr="C:\Users\DELL\Desktop\IMG_20230403_161757.jpg"/>
          <p:cNvPicPr>
            <a:picLocks noGrp="1" noChangeAspect="1" noChangeArrowheads="1"/>
          </p:cNvPicPr>
          <p:nvPr>
            <p:ph idx="1"/>
          </p:nvPr>
        </p:nvPicPr>
        <p:blipFill>
          <a:blip r:embed="rId2" cstate="print"/>
          <a:srcRect l="9313" t="2174"/>
          <a:stretch>
            <a:fillRect/>
          </a:stretch>
        </p:blipFill>
        <p:spPr>
          <a:xfrm>
            <a:off x="6325579" y="1587746"/>
            <a:ext cx="5028221" cy="4257107"/>
          </a:xfrm>
        </p:spPr>
      </p:pic>
      <p:sp>
        <p:nvSpPr>
          <p:cNvPr id="4" name="Footer Placeholder 3"/>
          <p:cNvSpPr>
            <a:spLocks noGrp="1"/>
          </p:cNvSpPr>
          <p:nvPr>
            <p:ph type="ftr" sz="quarter" idx="11"/>
          </p:nvPr>
        </p:nvSpPr>
        <p:spPr/>
        <p:txBody>
          <a:bodyPr/>
          <a:lstStyle/>
          <a:p>
            <a:r>
              <a:rPr lang="en-IN"/>
              <a:t>Det. of ECE                                                                                          2021-21</a:t>
            </a:r>
            <a:endParaRPr lang="en-IN" dirty="0"/>
          </a:p>
        </p:txBody>
      </p:sp>
      <p:sp>
        <p:nvSpPr>
          <p:cNvPr id="5" name="Slide Number Placeholder 4"/>
          <p:cNvSpPr>
            <a:spLocks noGrp="1"/>
          </p:cNvSpPr>
          <p:nvPr>
            <p:ph type="sldNum" sz="quarter" idx="12"/>
          </p:nvPr>
        </p:nvSpPr>
        <p:spPr/>
        <p:txBody>
          <a:bodyPr/>
          <a:lstStyle/>
          <a:p>
            <a:fld id="{5E3901C0-E6C4-4CD0-A2CB-0632E133B8B8}" type="slidenum">
              <a:rPr lang="en-IN" smtClean="0"/>
              <a:pPr/>
              <a:t>10</a:t>
            </a:fld>
            <a:endParaRPr lang="en-IN" dirty="0"/>
          </a:p>
        </p:txBody>
      </p:sp>
      <p:pic>
        <p:nvPicPr>
          <p:cNvPr id="10" name="Picture 9">
            <a:extLst>
              <a:ext uri="{FF2B5EF4-FFF2-40B4-BE49-F238E27FC236}">
                <a16:creationId xmlns:a16="http://schemas.microsoft.com/office/drawing/2014/main" id="{63392212-EB1D-13C9-EC04-0E933C564B6D}"/>
              </a:ext>
            </a:extLst>
          </p:cNvPr>
          <p:cNvPicPr>
            <a:picLocks noChangeAspect="1"/>
          </p:cNvPicPr>
          <p:nvPr/>
        </p:nvPicPr>
        <p:blipFill rotWithShape="1">
          <a:blip r:embed="rId3">
            <a:extLst>
              <a:ext uri="{28A0092B-C50C-407E-A947-70E740481C1C}">
                <a14:useLocalDpi xmlns:a14="http://schemas.microsoft.com/office/drawing/2010/main" val="0"/>
              </a:ext>
            </a:extLst>
          </a:blip>
          <a:srcRect l="2924"/>
          <a:stretch/>
        </p:blipFill>
        <p:spPr>
          <a:xfrm>
            <a:off x="486383" y="1587746"/>
            <a:ext cx="5609617" cy="42571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buFont typeface="Arial" pitchFamily="34" charset="0"/>
              <a:buChar char="•"/>
            </a:pPr>
            <a:r>
              <a:rPr lang="en-IN" sz="2800" kern="0" dirty="0">
                <a:latin typeface="+mn-lt"/>
                <a:ea typeface="Times New Roman" panose="02020603050405020304" pitchFamily="18" charset="0"/>
              </a:rPr>
              <a:t>Description Of The Project</a:t>
            </a:r>
            <a:endParaRPr lang="en-IN" sz="2800" dirty="0">
              <a:latin typeface="+mn-lt"/>
            </a:endParaRPr>
          </a:p>
        </p:txBody>
      </p:sp>
      <p:sp>
        <p:nvSpPr>
          <p:cNvPr id="3" name="Content Placeholder 2"/>
          <p:cNvSpPr>
            <a:spLocks noGrp="1"/>
          </p:cNvSpPr>
          <p:nvPr>
            <p:ph idx="1"/>
          </p:nvPr>
        </p:nvSpPr>
        <p:spPr>
          <a:xfrm>
            <a:off x="736600" y="1397000"/>
            <a:ext cx="10617200" cy="4779963"/>
          </a:xfrm>
        </p:spPr>
        <p:txBody>
          <a:bodyPr>
            <a:normAutofit/>
          </a:bodyPr>
          <a:lstStyle/>
          <a:p>
            <a:pPr>
              <a:buFont typeface="Wingdings" pitchFamily="2" charset="2"/>
              <a:buChar char="v"/>
            </a:pPr>
            <a:r>
              <a:rPr lang="en-IN" sz="1900" dirty="0"/>
              <a:t>Our project on greenhouse monitoring through (IoT) technology involves the use of sensors like LDR, DHT11, and soil moisture to collect data on the environmental factors affecting plant growth in the greenhouse. In addition to these sensors, the project also includes the use of actuators such as a fan, motor, and LED to control and manipulate the environmental factors and the information collected are displayed on LCD and through Blynk app, user can monitor the parameters continuously.</a:t>
            </a:r>
          </a:p>
          <a:p>
            <a:pPr marL="514350" indent="-514350">
              <a:buFont typeface="+mj-lt"/>
              <a:buAutoNum type="romanUcPeriod"/>
            </a:pPr>
            <a:r>
              <a:rPr lang="en-IN" sz="1900" dirty="0"/>
              <a:t>Pin 13,14,18  is set as OUTPUT and it is connected to </a:t>
            </a:r>
            <a:r>
              <a:rPr lang="en-IN" sz="1900" b="1" u="sng" dirty="0"/>
              <a:t>Pump</a:t>
            </a:r>
            <a:r>
              <a:rPr lang="en-IN" sz="1900" dirty="0"/>
              <a:t> ,</a:t>
            </a:r>
            <a:r>
              <a:rPr lang="en-IN" sz="1900" b="1" u="sng" dirty="0"/>
              <a:t>FAN</a:t>
            </a:r>
            <a:r>
              <a:rPr lang="en-IN" sz="1900" dirty="0"/>
              <a:t> , </a:t>
            </a:r>
            <a:r>
              <a:rPr lang="en-IN" sz="1900" b="1" u="sng" dirty="0"/>
              <a:t>Led </a:t>
            </a:r>
            <a:r>
              <a:rPr lang="en-IN" sz="1900" dirty="0"/>
              <a:t>respectively.</a:t>
            </a:r>
          </a:p>
          <a:p>
            <a:pPr marL="514350" indent="-514350">
              <a:buFont typeface="+mj-lt"/>
              <a:buAutoNum type="romanUcPeriod"/>
            </a:pPr>
            <a:r>
              <a:rPr lang="en-IN" sz="1900" dirty="0"/>
              <a:t>Pin 34,32,36  is set as INPUT and it is connected to </a:t>
            </a:r>
            <a:r>
              <a:rPr lang="en-IN" sz="1900" b="1" u="sng" dirty="0"/>
              <a:t>soil moisture sensor</a:t>
            </a:r>
            <a:r>
              <a:rPr lang="en-IN" sz="1900" b="1" dirty="0"/>
              <a:t>, </a:t>
            </a:r>
            <a:r>
              <a:rPr lang="en-IN" sz="1900" b="1" u="sng" dirty="0"/>
              <a:t>DHT11</a:t>
            </a:r>
            <a:r>
              <a:rPr lang="en-IN" sz="1900" b="1" dirty="0"/>
              <a:t>,</a:t>
            </a:r>
            <a:r>
              <a:rPr lang="en-IN" sz="1900" b="1" u="sng" dirty="0"/>
              <a:t>LDR </a:t>
            </a:r>
            <a:r>
              <a:rPr lang="en-IN" sz="1900" dirty="0"/>
              <a:t>respectively.</a:t>
            </a:r>
          </a:p>
          <a:p>
            <a:pPr marL="514350" indent="-514350">
              <a:buFont typeface="+mj-lt"/>
              <a:buAutoNum type="romanUcPeriod"/>
            </a:pPr>
            <a:r>
              <a:rPr lang="en-IN" sz="1900" dirty="0"/>
              <a:t>When soil moisture sensor range is BELOW 40% , HIGH signal is sent to Relay module and relay will switch on the MOTOR, thus water flow and soil moisture is maintained and vice versa.</a:t>
            </a:r>
          </a:p>
          <a:p>
            <a:pPr marL="514350" indent="-514350">
              <a:buFont typeface="+mj-lt"/>
              <a:buAutoNum type="romanUcPeriod"/>
            </a:pPr>
            <a:r>
              <a:rPr lang="en-IN" sz="1900" dirty="0"/>
              <a:t>When LDR range is BELOW 1000 lux , HIGH signal is sent to Relay module and relay will switch on the LED thus light intensity is maintained and vice versa.</a:t>
            </a:r>
          </a:p>
          <a:p>
            <a:pPr marL="514350" indent="-514350">
              <a:buFont typeface="+mj-lt"/>
              <a:buAutoNum type="romanUcPeriod"/>
            </a:pPr>
            <a:r>
              <a:rPr lang="en-IN" sz="1900" dirty="0"/>
              <a:t>When DHT11 range is ABOVE 25, HIGH signal is sent to Relay module and relay will switch on the FAN thus temperature is maintained and vice versa.</a:t>
            </a:r>
          </a:p>
          <a:p>
            <a:pPr marL="514350" indent="-514350">
              <a:buFont typeface="+mj-lt"/>
              <a:buAutoNum type="romanUcPeriod"/>
            </a:pPr>
            <a:r>
              <a:rPr lang="en-IN" sz="1900" dirty="0"/>
              <a:t>All the above collected data is displayed on LCD [</a:t>
            </a:r>
            <a:r>
              <a:rPr lang="en-IN" sz="2000" dirty="0"/>
              <a:t>liquid crystal display] </a:t>
            </a:r>
            <a:r>
              <a:rPr lang="en-IN" sz="1900" dirty="0"/>
              <a:t>and on user’s cell through BLYNK app.</a:t>
            </a:r>
          </a:p>
          <a:p>
            <a:pPr marL="514350" indent="-514350">
              <a:buFont typeface="+mj-lt"/>
              <a:buAutoNum type="romanUcPeriod"/>
            </a:pPr>
            <a:endParaRPr lang="en-IN" sz="1900" dirty="0"/>
          </a:p>
          <a:p>
            <a:endParaRPr lang="en-IN" sz="1900" dirty="0"/>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11</a:t>
            </a:fld>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B09DCE0-5DD0-0B9B-BE8D-C77FFD4CBF67}"/>
              </a:ext>
            </a:extLst>
          </p:cNvPr>
          <p:cNvSpPr>
            <a:spLocks noGrp="1"/>
          </p:cNvSpPr>
          <p:nvPr>
            <p:ph type="ftr" sz="quarter" idx="11"/>
          </p:nvPr>
        </p:nvSpPr>
        <p:spPr/>
        <p:txBody>
          <a:bodyPr/>
          <a:lstStyle/>
          <a:p>
            <a:r>
              <a:rPr lang="en-IN" dirty="0"/>
              <a:t>Det. of ECE                                                                                          2021-21</a:t>
            </a:r>
          </a:p>
        </p:txBody>
      </p:sp>
      <p:pic>
        <p:nvPicPr>
          <p:cNvPr id="6" name="Picture 5">
            <a:extLst>
              <a:ext uri="{FF2B5EF4-FFF2-40B4-BE49-F238E27FC236}">
                <a16:creationId xmlns:a16="http://schemas.microsoft.com/office/drawing/2014/main" id="{7C511C1C-3CEC-2262-31FE-15D9455381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16" r="52171" b="64502"/>
          <a:stretch/>
        </p:blipFill>
        <p:spPr bwMode="auto">
          <a:xfrm>
            <a:off x="1584799" y="79909"/>
            <a:ext cx="1828800" cy="1879600"/>
          </a:xfrm>
          <a:prstGeom prst="rect">
            <a:avLst/>
          </a:prstGeom>
          <a:noFill/>
          <a:ln>
            <a:noFill/>
          </a:ln>
          <a:extLst>
            <a:ext uri="{53640926-AAD7-44D8-BBD7-CCE9431645EC}">
              <a14:shadowObscured xmlns:a14="http://schemas.microsoft.com/office/drawing/2010/main"/>
            </a:ext>
          </a:extLst>
        </p:spPr>
      </p:pic>
      <p:pic>
        <p:nvPicPr>
          <p:cNvPr id="7" name="Picture 6" descr="Free Icon | Right arrow">
            <a:extLst>
              <a:ext uri="{FF2B5EF4-FFF2-40B4-BE49-F238E27FC236}">
                <a16:creationId xmlns:a16="http://schemas.microsoft.com/office/drawing/2014/main" id="{4DF4E48E-E70B-D613-7DB6-478C2F1D27E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7697" y="855497"/>
            <a:ext cx="469900" cy="320369"/>
          </a:xfrm>
          <a:prstGeom prst="rect">
            <a:avLst/>
          </a:prstGeom>
          <a:noFill/>
          <a:ln>
            <a:noFill/>
          </a:ln>
        </p:spPr>
      </p:pic>
      <p:pic>
        <p:nvPicPr>
          <p:cNvPr id="8" name="Picture 7">
            <a:extLst>
              <a:ext uri="{FF2B5EF4-FFF2-40B4-BE49-F238E27FC236}">
                <a16:creationId xmlns:a16="http://schemas.microsoft.com/office/drawing/2014/main" id="{4DA4A409-C7C8-F38D-5987-2F0EC2F03711}"/>
              </a:ext>
            </a:extLst>
          </p:cNvPr>
          <p:cNvPicPr>
            <a:picLocks noChangeAspect="1"/>
          </p:cNvPicPr>
          <p:nvPr/>
        </p:nvPicPr>
        <p:blipFill rotWithShape="1">
          <a:blip r:embed="rId4">
            <a:extLst>
              <a:ext uri="{28A0092B-C50C-407E-A947-70E740481C1C}">
                <a14:useLocalDpi xmlns:a14="http://schemas.microsoft.com/office/drawing/2010/main" val="0"/>
              </a:ext>
            </a:extLst>
          </a:blip>
          <a:srcRect l="14515" t="30011" r="17034" b="38004"/>
          <a:stretch/>
        </p:blipFill>
        <p:spPr bwMode="auto">
          <a:xfrm>
            <a:off x="6890982" y="136525"/>
            <a:ext cx="1987550" cy="1758315"/>
          </a:xfrm>
          <a:prstGeom prst="rect">
            <a:avLst/>
          </a:prstGeom>
          <a:noFill/>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965228E4-793D-3077-4B83-272A0C6212CD}"/>
              </a:ext>
            </a:extLst>
          </p:cNvPr>
          <p:cNvSpPr txBox="1"/>
          <p:nvPr/>
        </p:nvSpPr>
        <p:spPr>
          <a:xfrm>
            <a:off x="1327852" y="6085148"/>
            <a:ext cx="1754496" cy="369332"/>
          </a:xfrm>
          <a:prstGeom prst="rect">
            <a:avLst/>
          </a:prstGeom>
          <a:noFill/>
        </p:spPr>
        <p:txBody>
          <a:bodyPr wrap="square" rtlCol="0">
            <a:spAutoFit/>
          </a:bodyPr>
          <a:lstStyle/>
          <a:p>
            <a:r>
              <a:rPr lang="en-IN" dirty="0"/>
              <a:t>BLYNK DISPLAY</a:t>
            </a:r>
          </a:p>
        </p:txBody>
      </p:sp>
      <p:sp>
        <p:nvSpPr>
          <p:cNvPr id="21" name="TextBox 20">
            <a:extLst>
              <a:ext uri="{FF2B5EF4-FFF2-40B4-BE49-F238E27FC236}">
                <a16:creationId xmlns:a16="http://schemas.microsoft.com/office/drawing/2014/main" id="{9CC7B070-1634-494B-A408-E62BE89A663A}"/>
              </a:ext>
            </a:extLst>
          </p:cNvPr>
          <p:cNvSpPr txBox="1"/>
          <p:nvPr/>
        </p:nvSpPr>
        <p:spPr>
          <a:xfrm>
            <a:off x="4585648" y="6250675"/>
            <a:ext cx="1064525" cy="369332"/>
          </a:xfrm>
          <a:prstGeom prst="rect">
            <a:avLst/>
          </a:prstGeom>
          <a:noFill/>
        </p:spPr>
        <p:txBody>
          <a:bodyPr wrap="square" rtlCol="0">
            <a:spAutoFit/>
          </a:bodyPr>
          <a:lstStyle/>
          <a:p>
            <a:endParaRPr lang="en-IN" dirty="0"/>
          </a:p>
        </p:txBody>
      </p:sp>
      <p:sp>
        <p:nvSpPr>
          <p:cNvPr id="22" name="TextBox 21">
            <a:extLst>
              <a:ext uri="{FF2B5EF4-FFF2-40B4-BE49-F238E27FC236}">
                <a16:creationId xmlns:a16="http://schemas.microsoft.com/office/drawing/2014/main" id="{CE803E5A-BE29-BA09-4DF1-EA6BA936999D}"/>
              </a:ext>
            </a:extLst>
          </p:cNvPr>
          <p:cNvSpPr txBox="1"/>
          <p:nvPr/>
        </p:nvSpPr>
        <p:spPr>
          <a:xfrm flipH="1">
            <a:off x="7430276" y="6017430"/>
            <a:ext cx="1270172" cy="369332"/>
          </a:xfrm>
          <a:prstGeom prst="rect">
            <a:avLst/>
          </a:prstGeom>
          <a:noFill/>
        </p:spPr>
        <p:txBody>
          <a:bodyPr wrap="square" rtlCol="0">
            <a:spAutoFit/>
          </a:bodyPr>
          <a:lstStyle/>
          <a:p>
            <a:r>
              <a:rPr lang="en-IN" dirty="0"/>
              <a:t>OUTPUT</a:t>
            </a:r>
          </a:p>
        </p:txBody>
      </p:sp>
      <p:pic>
        <p:nvPicPr>
          <p:cNvPr id="2" name="Picture 1">
            <a:extLst>
              <a:ext uri="{FF2B5EF4-FFF2-40B4-BE49-F238E27FC236}">
                <a16:creationId xmlns:a16="http://schemas.microsoft.com/office/drawing/2014/main" id="{A66C7AB3-4FB9-FC1C-EEFF-A8A698D8D85B}"/>
              </a:ext>
            </a:extLst>
          </p:cNvPr>
          <p:cNvPicPr>
            <a:picLocks noChangeAspect="1"/>
          </p:cNvPicPr>
          <p:nvPr/>
        </p:nvPicPr>
        <p:blipFill>
          <a:blip r:embed="rId5"/>
          <a:stretch>
            <a:fillRect/>
          </a:stretch>
        </p:blipFill>
        <p:spPr>
          <a:xfrm>
            <a:off x="1394702" y="2043245"/>
            <a:ext cx="7586402" cy="1775578"/>
          </a:xfrm>
          <a:prstGeom prst="rect">
            <a:avLst/>
          </a:prstGeom>
        </p:spPr>
      </p:pic>
      <p:pic>
        <p:nvPicPr>
          <p:cNvPr id="3" name="Picture 2">
            <a:extLst>
              <a:ext uri="{FF2B5EF4-FFF2-40B4-BE49-F238E27FC236}">
                <a16:creationId xmlns:a16="http://schemas.microsoft.com/office/drawing/2014/main" id="{867851A3-3F6B-060B-B559-C32845C90A2C}"/>
              </a:ext>
            </a:extLst>
          </p:cNvPr>
          <p:cNvPicPr>
            <a:picLocks noChangeAspect="1"/>
          </p:cNvPicPr>
          <p:nvPr/>
        </p:nvPicPr>
        <p:blipFill>
          <a:blip r:embed="rId6"/>
          <a:stretch>
            <a:fillRect/>
          </a:stretch>
        </p:blipFill>
        <p:spPr>
          <a:xfrm>
            <a:off x="1380177" y="3765503"/>
            <a:ext cx="7804766" cy="2268911"/>
          </a:xfrm>
          <a:prstGeom prst="rect">
            <a:avLst/>
          </a:prstGeom>
        </p:spPr>
      </p:pic>
      <p:pic>
        <p:nvPicPr>
          <p:cNvPr id="10" name="Picture 9">
            <a:extLst>
              <a:ext uri="{FF2B5EF4-FFF2-40B4-BE49-F238E27FC236}">
                <a16:creationId xmlns:a16="http://schemas.microsoft.com/office/drawing/2014/main" id="{4C9D527E-3DE0-AC56-DB63-83B4E8EFFB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2931" y="237993"/>
            <a:ext cx="2223069" cy="1703784"/>
          </a:xfrm>
          <a:prstGeom prst="rect">
            <a:avLst/>
          </a:prstGeom>
        </p:spPr>
      </p:pic>
    </p:spTree>
    <p:extLst>
      <p:ext uri="{BB962C8B-B14F-4D97-AF65-F5344CB8AC3E}">
        <p14:creationId xmlns:p14="http://schemas.microsoft.com/office/powerpoint/2010/main" val="3153306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BLYNK APP</a:t>
            </a:r>
          </a:p>
        </p:txBody>
      </p:sp>
      <p:sp>
        <p:nvSpPr>
          <p:cNvPr id="9" name="Content Placeholder 8"/>
          <p:cNvSpPr>
            <a:spLocks noGrp="1"/>
          </p:cNvSpPr>
          <p:nvPr>
            <p:ph idx="1"/>
          </p:nvPr>
        </p:nvSpPr>
        <p:spPr>
          <a:xfrm>
            <a:off x="783771" y="1335314"/>
            <a:ext cx="10570029" cy="4841649"/>
          </a:xfrm>
        </p:spPr>
        <p:txBody>
          <a:bodyPr>
            <a:normAutofit fontScale="92500" lnSpcReduction="20000"/>
          </a:bodyPr>
          <a:lstStyle/>
          <a:p>
            <a:endParaRPr lang="en-IN" sz="2000" dirty="0"/>
          </a:p>
          <a:p>
            <a:endParaRPr lang="en-IN" sz="2000" dirty="0"/>
          </a:p>
          <a:p>
            <a:endParaRPr lang="en-IN" sz="2000" dirty="0"/>
          </a:p>
          <a:p>
            <a:endParaRPr lang="en-IN" sz="2000" dirty="0"/>
          </a:p>
          <a:p>
            <a:r>
              <a:rPr lang="en-IN" sz="2000" dirty="0"/>
              <a:t>The BLYNK is the mobile application used to display sensor display</a:t>
            </a:r>
          </a:p>
          <a:p>
            <a:r>
              <a:rPr lang="en-IN" sz="2000" dirty="0"/>
              <a:t>The threshold values of our smart greenhouse system are :</a:t>
            </a:r>
          </a:p>
          <a:p>
            <a:pPr marL="571500" indent="-571500">
              <a:buFont typeface="+mj-lt"/>
              <a:buAutoNum type="romanLcPeriod"/>
            </a:pPr>
            <a:r>
              <a:rPr lang="en-IN" sz="2000" dirty="0"/>
              <a:t>Temperature – 25 degree indicates green colour, 26-35 degree indicates yellow , above 35 degree indicates  red colour </a:t>
            </a:r>
          </a:p>
          <a:p>
            <a:pPr marL="571500" indent="-571500">
              <a:buFont typeface="+mj-lt"/>
              <a:buAutoNum type="romanLcPeriod"/>
            </a:pPr>
            <a:r>
              <a:rPr lang="en-IN" sz="2000" dirty="0"/>
              <a:t>Humidity -50% - GREEN Colour , 50-55% - YELLOW  Colour and 55% - RED Colour</a:t>
            </a:r>
          </a:p>
          <a:p>
            <a:pPr marL="571500" indent="-571500">
              <a:buFont typeface="+mj-lt"/>
              <a:buAutoNum type="romanLcPeriod"/>
            </a:pPr>
            <a:r>
              <a:rPr lang="en-IN" sz="2000" dirty="0"/>
              <a:t>Soil moisture – 40% - GREEN Colour , 40-35% - YELLOW  Colour and 40% - RED Colour</a:t>
            </a:r>
          </a:p>
          <a:p>
            <a:pPr marL="571500" indent="-571500">
              <a:buFont typeface="+mj-lt"/>
              <a:buAutoNum type="romanLcPeriod"/>
            </a:pPr>
            <a:r>
              <a:rPr lang="en-IN" sz="2000" dirty="0"/>
              <a:t>Light intensity – 1000 lux - GREEN Colour , 999-800  - YELLOW  Colour and 800 - RED Colour</a:t>
            </a:r>
          </a:p>
          <a:p>
            <a:pPr marL="571500" indent="-571500"/>
            <a:r>
              <a:rPr lang="en-IN" sz="2400" b="1" u="sng" dirty="0"/>
              <a:t>DESCRIPTION OF COLORS USED IN BLYNK</a:t>
            </a:r>
          </a:p>
          <a:p>
            <a:pPr marL="571500" indent="-571500">
              <a:buFont typeface="+mj-lt"/>
              <a:buAutoNum type="arabicPeriod"/>
            </a:pPr>
            <a:r>
              <a:rPr lang="en-IN" sz="2000" b="1" u="sng" dirty="0"/>
              <a:t>Green:  </a:t>
            </a:r>
            <a:r>
              <a:rPr lang="en-IN" sz="2000" dirty="0"/>
              <a:t>controlling all the parameters and greenhouse is in safe condition.</a:t>
            </a:r>
          </a:p>
          <a:p>
            <a:pPr marL="571500" indent="-571500">
              <a:buFont typeface="+mj-lt"/>
              <a:buAutoNum type="arabicPeriod"/>
            </a:pPr>
            <a:r>
              <a:rPr lang="en-IN" sz="2000" b="1" u="sng" dirty="0"/>
              <a:t>Yellow:  </a:t>
            </a:r>
            <a:r>
              <a:rPr lang="en-IN" sz="2000" dirty="0"/>
              <a:t>a little variations in controlling the parameters and greenhouse is edge of safe condition.</a:t>
            </a:r>
          </a:p>
          <a:p>
            <a:pPr marL="571500" indent="-571500">
              <a:buFont typeface="+mj-lt"/>
              <a:buAutoNum type="arabicPeriod"/>
            </a:pPr>
            <a:r>
              <a:rPr lang="en-IN" sz="2000" b="1" u="sng" dirty="0"/>
              <a:t>Red:  </a:t>
            </a:r>
            <a:r>
              <a:rPr lang="en-IN" sz="2000" dirty="0"/>
              <a:t>a large variations in controlling the parameters and greenhouse is in unsafe condition.</a:t>
            </a:r>
          </a:p>
          <a:p>
            <a:pPr marL="571500" indent="-571500">
              <a:buFont typeface="+mj-lt"/>
              <a:buAutoNum type="arabicPeriod"/>
            </a:pPr>
            <a:endParaRPr lang="en-IN" sz="2000" dirty="0"/>
          </a:p>
          <a:p>
            <a:pPr marL="571500" indent="-571500">
              <a:buFont typeface="+mj-lt"/>
              <a:buAutoNum type="arabicPeriod"/>
            </a:pPr>
            <a:endParaRPr lang="en-IN" sz="2000" dirty="0"/>
          </a:p>
          <a:p>
            <a:pPr marL="571500" indent="-571500">
              <a:buFont typeface="+mj-lt"/>
              <a:buAutoNum type="arabicPeriod"/>
            </a:pPr>
            <a:endParaRPr lang="en-IN" sz="2000" dirty="0"/>
          </a:p>
        </p:txBody>
      </p:sp>
      <p:sp>
        <p:nvSpPr>
          <p:cNvPr id="4" name="Footer Placeholder 3"/>
          <p:cNvSpPr>
            <a:spLocks noGrp="1"/>
          </p:cNvSpPr>
          <p:nvPr>
            <p:ph type="ftr" sz="quarter" idx="11"/>
          </p:nvPr>
        </p:nvSpPr>
        <p:spPr/>
        <p:txBody>
          <a:bodyPr/>
          <a:lstStyle/>
          <a:p>
            <a:r>
              <a:rPr lang="en-IN" dirty="0"/>
              <a:t>Det. of CSE</a:t>
            </a:r>
          </a:p>
          <a:p>
            <a:r>
              <a:rPr lang="en-IN" dirty="0"/>
              <a:t>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13</a:t>
            </a:fld>
            <a:endParaRPr lang="en-IN" dirty="0"/>
          </a:p>
        </p:txBody>
      </p:sp>
      <p:pic>
        <p:nvPicPr>
          <p:cNvPr id="3" name="Picture 2">
            <a:extLst>
              <a:ext uri="{FF2B5EF4-FFF2-40B4-BE49-F238E27FC236}">
                <a16:creationId xmlns:a16="http://schemas.microsoft.com/office/drawing/2014/main" id="{EA2E0DF3-D385-DBAD-B634-681B06EB4232}"/>
              </a:ext>
            </a:extLst>
          </p:cNvPr>
          <p:cNvPicPr>
            <a:picLocks noChangeAspect="1"/>
          </p:cNvPicPr>
          <p:nvPr/>
        </p:nvPicPr>
        <p:blipFill rotWithShape="1">
          <a:blip r:embed="rId2">
            <a:extLst>
              <a:ext uri="{28A0092B-C50C-407E-A947-70E740481C1C}">
                <a14:useLocalDpi xmlns:a14="http://schemas.microsoft.com/office/drawing/2010/main" val="0"/>
              </a:ext>
            </a:extLst>
          </a:blip>
          <a:srcRect l="33124" t="41036" r="10168" b="33630"/>
          <a:stretch/>
        </p:blipFill>
        <p:spPr>
          <a:xfrm>
            <a:off x="4333240" y="466634"/>
            <a:ext cx="6913880" cy="17373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0166350" marR="29845" lvl="0" indent="-10166350">
              <a:lnSpc>
                <a:spcPct val="150000"/>
              </a:lnSpc>
              <a:spcBef>
                <a:spcPts val="325"/>
              </a:spcBef>
              <a:spcAft>
                <a:spcPts val="0"/>
              </a:spcAft>
            </a:pPr>
            <a:r>
              <a:rPr lang="en-US" u="sng" kern="0" dirty="0">
                <a:solidFill>
                  <a:srgbClr val="7030A0"/>
                </a:solidFill>
                <a:latin typeface="Times New Roman" panose="02020603050405020304" pitchFamily="18" charset="0"/>
                <a:ea typeface="Times New Roman" panose="02020603050405020304" pitchFamily="18" charset="0"/>
              </a:rPr>
              <a:t>RESULTS</a:t>
            </a:r>
          </a:p>
        </p:txBody>
      </p:sp>
      <p:sp>
        <p:nvSpPr>
          <p:cNvPr id="3" name="Content Placeholder 2"/>
          <p:cNvSpPr>
            <a:spLocks noGrp="1"/>
          </p:cNvSpPr>
          <p:nvPr>
            <p:ph idx="1"/>
          </p:nvPr>
        </p:nvSpPr>
        <p:spPr>
          <a:xfrm>
            <a:off x="838200" y="1825625"/>
            <a:ext cx="10683240" cy="4351338"/>
          </a:xfrm>
        </p:spPr>
        <p:txBody>
          <a:bodyPr>
            <a:normAutofit/>
          </a:bodyPr>
          <a:lstStyle/>
          <a:p>
            <a:pPr>
              <a:tabLst>
                <a:tab pos="7083425" algn="l"/>
                <a:tab pos="8339138" algn="l"/>
                <a:tab pos="8516938" algn="l"/>
              </a:tabLst>
            </a:pPr>
            <a:r>
              <a:rPr lang="en-IN" sz="2000" dirty="0"/>
              <a:t>All sensors should sense the data and fetch the environmental conditions and send the data to </a:t>
            </a:r>
            <a:r>
              <a:rPr lang="en-IN" sz="2000" dirty="0" err="1"/>
              <a:t>arduino</a:t>
            </a:r>
            <a:r>
              <a:rPr lang="en-IN" sz="2000" dirty="0"/>
              <a:t>. Sensors which include DHT11 , SOIL MOISTURE , LDR.</a:t>
            </a:r>
          </a:p>
          <a:p>
            <a:pPr>
              <a:tabLst>
                <a:tab pos="7083425" algn="l"/>
                <a:tab pos="10317163" algn="l"/>
              </a:tabLst>
            </a:pPr>
            <a:r>
              <a:rPr lang="en-IN" sz="2000" dirty="0"/>
              <a:t>The sensed data by the sensors is displayed on LCD display.</a:t>
            </a:r>
          </a:p>
          <a:p>
            <a:pPr>
              <a:tabLst>
                <a:tab pos="7083425" algn="l"/>
                <a:tab pos="10317163" algn="l"/>
              </a:tabLst>
            </a:pPr>
            <a:r>
              <a:rPr lang="en-IN" sz="2000" dirty="0"/>
              <a:t>If there is variations in the sensed data/values, it performs an appropriate action in order for crop yield. such as:</a:t>
            </a:r>
          </a:p>
          <a:p>
            <a:pPr marL="514350" indent="-514350">
              <a:buFont typeface="+mj-lt"/>
              <a:buAutoNum type="romanUcPeriod"/>
              <a:tabLst>
                <a:tab pos="7083425" algn="l"/>
                <a:tab pos="10317163" algn="l"/>
              </a:tabLst>
            </a:pPr>
            <a:r>
              <a:rPr lang="en-IN" sz="2000" dirty="0"/>
              <a:t>If temperature is greater than 25 degree celcius, FAN gets ON and vice versa.</a:t>
            </a:r>
          </a:p>
          <a:p>
            <a:pPr marL="514350" indent="-514350">
              <a:buFont typeface="+mj-lt"/>
              <a:buAutoNum type="romanUcPeriod"/>
              <a:tabLst>
                <a:tab pos="7083425" algn="l"/>
                <a:tab pos="10317163" algn="l"/>
              </a:tabLst>
            </a:pPr>
            <a:r>
              <a:rPr lang="en-IN" sz="2000" dirty="0"/>
              <a:t>If moisture content is less than 40%, motor pump turns ON and vice versa.</a:t>
            </a:r>
          </a:p>
          <a:p>
            <a:pPr marL="514350" indent="-514350">
              <a:buFont typeface="+mj-lt"/>
              <a:buAutoNum type="romanUcPeriod"/>
              <a:tabLst>
                <a:tab pos="7083425" algn="l"/>
                <a:tab pos="10317163" algn="l"/>
              </a:tabLst>
            </a:pPr>
            <a:r>
              <a:rPr lang="en-IN" sz="2000" dirty="0"/>
              <a:t>If light intensity if less than 1000lux, LED turns ON and vice versa.</a:t>
            </a:r>
          </a:p>
          <a:p>
            <a:pPr>
              <a:tabLst>
                <a:tab pos="7083425" algn="l"/>
                <a:tab pos="10317163" algn="l"/>
              </a:tabLst>
            </a:pPr>
            <a:r>
              <a:rPr lang="en-IN" sz="2000" dirty="0"/>
              <a:t>the data sensed by the sensors is getting updated on the Blynk application.</a:t>
            </a:r>
          </a:p>
          <a:p>
            <a:pPr>
              <a:tabLst>
                <a:tab pos="7083425" algn="l"/>
                <a:tab pos="10317163" algn="l"/>
              </a:tabLst>
            </a:pPr>
            <a:r>
              <a:rPr lang="en-IN" sz="2000" dirty="0"/>
              <a:t>This provides real time analysis, reduces the amount of resources, improves efficiency and ensue optimal growing conditions for plants. </a:t>
            </a:r>
          </a:p>
          <a:p>
            <a:pPr marL="0" indent="0">
              <a:buNone/>
            </a:pPr>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C6C00A-6E42-04B3-8E83-CD7FE94DA4ED}"/>
              </a:ext>
            </a:extLst>
          </p:cNvPr>
          <p:cNvSpPr>
            <a:spLocks noGrp="1"/>
          </p:cNvSpPr>
          <p:nvPr>
            <p:ph type="ftr" sz="quarter" idx="11"/>
          </p:nvPr>
        </p:nvSpPr>
        <p:spPr/>
        <p:txBody>
          <a:bodyPr/>
          <a:lstStyle/>
          <a:p>
            <a:r>
              <a:rPr lang="en-IN"/>
              <a:t>Det. of ECE                                                                                          2021-21</a:t>
            </a:r>
            <a:endParaRPr lang="en-IN" dirty="0"/>
          </a:p>
        </p:txBody>
      </p:sp>
      <p:pic>
        <p:nvPicPr>
          <p:cNvPr id="4" name="Picture 2" descr="C:\Users\DELL\Desktop\IMG-20230403-WA0001.jpg">
            <a:extLst>
              <a:ext uri="{FF2B5EF4-FFF2-40B4-BE49-F238E27FC236}">
                <a16:creationId xmlns:a16="http://schemas.microsoft.com/office/drawing/2014/main" id="{8182E78A-A2EB-8D3C-73AB-10AD648511A3}"/>
              </a:ext>
            </a:extLst>
          </p:cNvPr>
          <p:cNvPicPr>
            <a:picLocks noChangeAspect="1" noChangeArrowheads="1"/>
          </p:cNvPicPr>
          <p:nvPr/>
        </p:nvPicPr>
        <p:blipFill>
          <a:blip r:embed="rId2"/>
          <a:srcRect t="150"/>
          <a:stretch>
            <a:fillRect/>
          </a:stretch>
        </p:blipFill>
        <p:spPr bwMode="auto">
          <a:xfrm>
            <a:off x="7237091" y="420507"/>
            <a:ext cx="3814354" cy="5176709"/>
          </a:xfrm>
          <a:prstGeom prst="rect">
            <a:avLst/>
          </a:prstGeom>
          <a:noFill/>
          <a:ln w="28575">
            <a:solidFill>
              <a:schemeClr val="tx1"/>
            </a:solidFill>
          </a:ln>
        </p:spPr>
      </p:pic>
      <p:pic>
        <p:nvPicPr>
          <p:cNvPr id="6" name="Picture 5">
            <a:extLst>
              <a:ext uri="{FF2B5EF4-FFF2-40B4-BE49-F238E27FC236}">
                <a16:creationId xmlns:a16="http://schemas.microsoft.com/office/drawing/2014/main" id="{F119AC87-03BC-0409-9F81-D67A78CC121A}"/>
              </a:ext>
            </a:extLst>
          </p:cNvPr>
          <p:cNvPicPr>
            <a:picLocks noChangeAspect="1"/>
          </p:cNvPicPr>
          <p:nvPr/>
        </p:nvPicPr>
        <p:blipFill rotWithShape="1">
          <a:blip r:embed="rId3">
            <a:extLst>
              <a:ext uri="{28A0092B-C50C-407E-A947-70E740481C1C}">
                <a14:useLocalDpi xmlns:a14="http://schemas.microsoft.com/office/drawing/2010/main" val="0"/>
              </a:ext>
            </a:extLst>
          </a:blip>
          <a:srcRect l="29448" t="-1663" r="7247" b="26671"/>
          <a:stretch/>
        </p:blipFill>
        <p:spPr bwMode="auto">
          <a:xfrm>
            <a:off x="1140555" y="420507"/>
            <a:ext cx="3878580" cy="273558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BB4DB38D-57F8-5763-B02F-587304E67252}"/>
              </a:ext>
            </a:extLst>
          </p:cNvPr>
          <p:cNvSpPr txBox="1"/>
          <p:nvPr/>
        </p:nvSpPr>
        <p:spPr>
          <a:xfrm>
            <a:off x="1668439" y="3198546"/>
            <a:ext cx="6093724" cy="369332"/>
          </a:xfrm>
          <a:prstGeom prst="rect">
            <a:avLst/>
          </a:prstGeom>
          <a:noFill/>
        </p:spPr>
        <p:txBody>
          <a:bodyPr wrap="square">
            <a:spAutoFit/>
          </a:bodyPr>
          <a:lstStyle/>
          <a:p>
            <a:r>
              <a:rPr lang="en-IN" dirty="0"/>
              <a:t>SERIAL MONITOR DISPLAY</a:t>
            </a:r>
          </a:p>
        </p:txBody>
      </p:sp>
      <p:pic>
        <p:nvPicPr>
          <p:cNvPr id="9" name="Picture 8">
            <a:extLst>
              <a:ext uri="{FF2B5EF4-FFF2-40B4-BE49-F238E27FC236}">
                <a16:creationId xmlns:a16="http://schemas.microsoft.com/office/drawing/2014/main" id="{9CFA40D4-C6EB-5DCA-0558-D20081FBFC90}"/>
              </a:ext>
            </a:extLst>
          </p:cNvPr>
          <p:cNvPicPr>
            <a:picLocks noChangeAspect="1"/>
          </p:cNvPicPr>
          <p:nvPr/>
        </p:nvPicPr>
        <p:blipFill rotWithShape="1">
          <a:blip r:embed="rId4">
            <a:extLst>
              <a:ext uri="{28A0092B-C50C-407E-A947-70E740481C1C}">
                <a14:useLocalDpi xmlns:a14="http://schemas.microsoft.com/office/drawing/2010/main" val="0"/>
              </a:ext>
            </a:extLst>
          </a:blip>
          <a:srcRect l="57353" t="41281" r="-2197" b="-91"/>
          <a:stretch/>
        </p:blipFill>
        <p:spPr bwMode="auto">
          <a:xfrm rot="16200000">
            <a:off x="2603291" y="2565846"/>
            <a:ext cx="762635" cy="3461385"/>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D3D44A40-60D7-CFFA-465B-201183B684D2}"/>
              </a:ext>
            </a:extLst>
          </p:cNvPr>
          <p:cNvSpPr txBox="1"/>
          <p:nvPr/>
        </p:nvSpPr>
        <p:spPr>
          <a:xfrm>
            <a:off x="2214349" y="4777448"/>
            <a:ext cx="6093724" cy="369332"/>
          </a:xfrm>
          <a:prstGeom prst="rect">
            <a:avLst/>
          </a:prstGeom>
          <a:noFill/>
        </p:spPr>
        <p:txBody>
          <a:bodyPr wrap="square">
            <a:spAutoFit/>
          </a:bodyPr>
          <a:lstStyle/>
          <a:p>
            <a:r>
              <a:rPr lang="en-IN" dirty="0"/>
              <a:t>LCD DISPLAY</a:t>
            </a:r>
          </a:p>
        </p:txBody>
      </p:sp>
      <p:sp>
        <p:nvSpPr>
          <p:cNvPr id="13" name="TextBox 12">
            <a:extLst>
              <a:ext uri="{FF2B5EF4-FFF2-40B4-BE49-F238E27FC236}">
                <a16:creationId xmlns:a16="http://schemas.microsoft.com/office/drawing/2014/main" id="{DA039D12-8A48-D7F2-54B4-98D8CC4C5AC0}"/>
              </a:ext>
            </a:extLst>
          </p:cNvPr>
          <p:cNvSpPr txBox="1"/>
          <p:nvPr/>
        </p:nvSpPr>
        <p:spPr>
          <a:xfrm flipH="1">
            <a:off x="8153400" y="5696808"/>
            <a:ext cx="2256114" cy="369332"/>
          </a:xfrm>
          <a:prstGeom prst="rect">
            <a:avLst/>
          </a:prstGeom>
          <a:noFill/>
        </p:spPr>
        <p:txBody>
          <a:bodyPr wrap="square" rtlCol="0">
            <a:spAutoFit/>
          </a:bodyPr>
          <a:lstStyle/>
          <a:p>
            <a:r>
              <a:rPr lang="en-IN" dirty="0"/>
              <a:t>BLYNK DISPLAY</a:t>
            </a:r>
          </a:p>
        </p:txBody>
      </p:sp>
    </p:spTree>
    <p:extLst>
      <p:ext uri="{BB962C8B-B14F-4D97-AF65-F5344CB8AC3E}">
        <p14:creationId xmlns:p14="http://schemas.microsoft.com/office/powerpoint/2010/main" val="3999523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u="sng" kern="0" dirty="0">
                <a:solidFill>
                  <a:srgbClr val="7030A0"/>
                </a:solidFill>
                <a:latin typeface="Times New Roman" panose="02020603050405020304" pitchFamily="18" charset="0"/>
                <a:ea typeface="Times New Roman" panose="02020603050405020304" pitchFamily="18" charset="0"/>
              </a:rPr>
              <a:t>CONCLUSION</a:t>
            </a:r>
            <a:endParaRPr lang="en-IN" u="sng" dirty="0">
              <a:solidFill>
                <a:srgbClr val="7030A0"/>
              </a:solidFill>
            </a:endParaRPr>
          </a:p>
        </p:txBody>
      </p:sp>
      <p:sp>
        <p:nvSpPr>
          <p:cNvPr id="3" name="Content Placeholder 2"/>
          <p:cNvSpPr>
            <a:spLocks noGrp="1"/>
          </p:cNvSpPr>
          <p:nvPr>
            <p:ph idx="1"/>
          </p:nvPr>
        </p:nvSpPr>
        <p:spPr>
          <a:xfrm>
            <a:off x="838200" y="1825625"/>
            <a:ext cx="10515600" cy="2339975"/>
          </a:xfrm>
        </p:spPr>
        <p:txBody>
          <a:bodyPr>
            <a:noAutofit/>
          </a:bodyPr>
          <a:lstStyle/>
          <a:p>
            <a:r>
              <a:rPr lang="en-US" sz="2000" dirty="0"/>
              <a:t>There are ways to make a smart move towards the need of agriculture field. Technology of today's era is providing hand in improvement. Agricultural professional and the management have to look in this matter. In conventional farming, we have to face lots of problems.</a:t>
            </a:r>
          </a:p>
          <a:p>
            <a:r>
              <a:rPr lang="en-US" sz="2000" dirty="0"/>
              <a:t>With help of technology we can able to produce insecticide and pesticide free crops and create a suitable environment for the proper growth of plants. </a:t>
            </a:r>
          </a:p>
          <a:p>
            <a:r>
              <a:rPr lang="en-US" sz="2000" dirty="0"/>
              <a:t>Most important the smart customer of today's era are directly connected to the farmer. So, farmer knows the requirement of end users that improve the quality of crops.</a:t>
            </a:r>
          </a:p>
          <a:p>
            <a:r>
              <a:rPr lang="en-US" sz="2000"/>
              <a:t>The ability to remotely monitor and control the greenhouse environment using a smartphone or other device makes it easier for growers to manage their crops and respond quickly to any issues that arise.</a:t>
            </a:r>
            <a:endParaRPr lang="en-US" sz="2000" dirty="0"/>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16</a:t>
            </a:fld>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F8B2E4-65FA-E822-CAC4-8F63A25328A9}"/>
              </a:ext>
            </a:extLst>
          </p:cNvPr>
          <p:cNvSpPr>
            <a:spLocks noGrp="1"/>
          </p:cNvSpPr>
          <p:nvPr>
            <p:ph type="title"/>
          </p:nvPr>
        </p:nvSpPr>
        <p:spPr>
          <a:xfrm>
            <a:off x="838200" y="365125"/>
            <a:ext cx="10515600" cy="1122481"/>
          </a:xfrm>
        </p:spPr>
        <p:txBody>
          <a:bodyPr>
            <a:normAutofit fontScale="90000"/>
          </a:bodyPr>
          <a:lstStyle/>
          <a:p>
            <a:r>
              <a:rPr lang="en-US" sz="4400" u="sng" kern="0" dirty="0">
                <a:solidFill>
                  <a:srgbClr val="7030A0"/>
                </a:solidFill>
                <a:latin typeface="Times New Roman" panose="02020603050405020304" pitchFamily="18" charset="0"/>
                <a:ea typeface="Times New Roman" panose="02020603050405020304" pitchFamily="18" charset="0"/>
              </a:rPr>
              <a:t>FUTURE SCOPE</a:t>
            </a:r>
            <a:br>
              <a:rPr lang="en-IN" sz="4400" dirty="0"/>
            </a:br>
            <a:endParaRPr lang="en-IN" dirty="0"/>
          </a:p>
        </p:txBody>
      </p:sp>
      <p:sp>
        <p:nvSpPr>
          <p:cNvPr id="2" name="Footer Placeholder 1">
            <a:extLst>
              <a:ext uri="{FF2B5EF4-FFF2-40B4-BE49-F238E27FC236}">
                <a16:creationId xmlns:a16="http://schemas.microsoft.com/office/drawing/2014/main" id="{4324D20D-4680-7C33-ABC4-D47F386DF4CD}"/>
              </a:ext>
            </a:extLst>
          </p:cNvPr>
          <p:cNvSpPr>
            <a:spLocks noGrp="1"/>
          </p:cNvSpPr>
          <p:nvPr>
            <p:ph type="ftr" sz="quarter" idx="11"/>
          </p:nvPr>
        </p:nvSpPr>
        <p:spPr/>
        <p:txBody>
          <a:bodyPr/>
          <a:lstStyle/>
          <a:p>
            <a:r>
              <a:rPr lang="en-IN"/>
              <a:t>Det. of ECE                                                                                          2021-21</a:t>
            </a:r>
            <a:endParaRPr lang="en-IN" dirty="0"/>
          </a:p>
        </p:txBody>
      </p:sp>
      <p:sp>
        <p:nvSpPr>
          <p:cNvPr id="3" name="Slide Number Placeholder 2">
            <a:extLst>
              <a:ext uri="{FF2B5EF4-FFF2-40B4-BE49-F238E27FC236}">
                <a16:creationId xmlns:a16="http://schemas.microsoft.com/office/drawing/2014/main" id="{E4257C7D-5157-7895-F179-8AFC025BB70E}"/>
              </a:ext>
            </a:extLst>
          </p:cNvPr>
          <p:cNvSpPr>
            <a:spLocks noGrp="1"/>
          </p:cNvSpPr>
          <p:nvPr>
            <p:ph type="sldNum" sz="quarter" idx="12"/>
          </p:nvPr>
        </p:nvSpPr>
        <p:spPr/>
        <p:txBody>
          <a:bodyPr/>
          <a:lstStyle/>
          <a:p>
            <a:fld id="{5E3901C0-E6C4-4CD0-A2CB-0632E133B8B8}" type="slidenum">
              <a:rPr lang="en-IN" smtClean="0"/>
              <a:pPr/>
              <a:t>17</a:t>
            </a:fld>
            <a:endParaRPr lang="en-IN" dirty="0"/>
          </a:p>
        </p:txBody>
      </p:sp>
      <p:sp>
        <p:nvSpPr>
          <p:cNvPr id="6" name="TextBox 5">
            <a:extLst>
              <a:ext uri="{FF2B5EF4-FFF2-40B4-BE49-F238E27FC236}">
                <a16:creationId xmlns:a16="http://schemas.microsoft.com/office/drawing/2014/main" id="{B63FC0D1-7FE7-42E1-C239-E59E0C9A6240}"/>
              </a:ext>
            </a:extLst>
          </p:cNvPr>
          <p:cNvSpPr txBox="1"/>
          <p:nvPr/>
        </p:nvSpPr>
        <p:spPr>
          <a:xfrm>
            <a:off x="435592" y="980573"/>
            <a:ext cx="10918208" cy="4896853"/>
          </a:xfrm>
          <a:prstGeom prst="rect">
            <a:avLst/>
          </a:prstGeom>
          <a:noFill/>
        </p:spPr>
        <p:txBody>
          <a:bodyPr wrap="square">
            <a:spAutoFit/>
          </a:bodyPr>
          <a:lstStyle/>
          <a:p>
            <a:pPr fontAlgn="base">
              <a:spcBef>
                <a:spcPct val="0"/>
              </a:spcBef>
              <a:spcAft>
                <a:spcPct val="0"/>
              </a:spcAft>
              <a:buFont typeface="Arial" pitchFamily="34" charset="0"/>
              <a:buChar char="•"/>
            </a:pPr>
            <a:endParaRPr lang="en-US" sz="1800" dirty="0">
              <a:latin typeface="Calibri" pitchFamily="34" charset="0"/>
              <a:ea typeface="Calibri" pitchFamily="34" charset="0"/>
              <a:cs typeface="Times New Roman" pitchFamily="18" charset="0"/>
            </a:endParaRPr>
          </a:p>
          <a:p>
            <a:pPr fontAlgn="base">
              <a:lnSpc>
                <a:spcPct val="150000"/>
              </a:lnSpc>
              <a:spcBef>
                <a:spcPct val="0"/>
              </a:spcBef>
              <a:spcAft>
                <a:spcPct val="0"/>
              </a:spcAft>
              <a:buFont typeface="Arial" pitchFamily="34" charset="0"/>
              <a:buChar char="•"/>
            </a:pPr>
            <a:r>
              <a:rPr lang="en-US" sz="1800" dirty="0"/>
              <a:t> </a:t>
            </a:r>
            <a:r>
              <a:rPr lang="en-US" dirty="0"/>
              <a:t>A smart greenhouse system would be a system that automatically controls the temperature and humidity conditions in a greenhouse using IoT devices and sensors. The system would be able to monitor the environmental conditions in the greenhouse, such as temperature, light intensity and soil moisture levels, and adjust the conditions to ensure optimal plant growth.</a:t>
            </a:r>
            <a:endParaRPr lang="en-US" dirty="0">
              <a:latin typeface="Calibri" pitchFamily="34" charset="0"/>
              <a:ea typeface="Calibri" pitchFamily="34" charset="0"/>
              <a:cs typeface="Times New Roman" pitchFamily="18" charset="0"/>
            </a:endParaRPr>
          </a:p>
          <a:p>
            <a:pPr marL="87313" marR="0" lvl="0" indent="-87313" algn="l"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lang="en-US" dirty="0">
                <a:latin typeface="Calibri" pitchFamily="34" charset="0"/>
                <a:ea typeface="Calibri" pitchFamily="34" charset="0"/>
                <a:cs typeface="Times New Roman" pitchFamily="18" charset="0"/>
              </a:rPr>
              <a:t> Howeve</a:t>
            </a:r>
            <a:r>
              <a:rPr kumimoji="0" lang="en-US" b="0" i="0" u="none" strike="noStrike" cap="none" normalizeH="0" baseline="0" dirty="0">
                <a:ln>
                  <a:noFill/>
                </a:ln>
                <a:solidFill>
                  <a:schemeClr val="tx1"/>
                </a:solidFill>
                <a:effectLst/>
                <a:latin typeface="Calibri" pitchFamily="34" charset="0"/>
                <a:ea typeface="Calibri" pitchFamily="34" charset="0"/>
                <a:cs typeface="Times New Roman" pitchFamily="18" charset="0"/>
              </a:rPr>
              <a:t>r, there are some challenges to implementing a smart greenhouse system. Firstly, the cost of setting up the system could be prohibitive for small-scale farmers, and the technology may not be accessible or affordable in certain regions. Additionally, there would be concerns around the security of data and the reliability of the IoT devices.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R="0" lvl="0" algn="l" defTabSz="914400" rtl="0" eaLnBrk="0" fontAlgn="base" latinLnBrk="0" hangingPunct="0">
              <a:lnSpc>
                <a:spcPct val="150000"/>
              </a:lnSpc>
              <a:spcBef>
                <a:spcPct val="0"/>
              </a:spcBef>
              <a:spcAft>
                <a:spcPct val="0"/>
              </a:spcAft>
              <a:buClrTx/>
              <a:buSzTx/>
              <a:buFont typeface="Arial" pitchFamily="34" charset="0"/>
              <a:buChar char="•"/>
              <a:tabLst/>
            </a:pPr>
            <a:r>
              <a:rPr kumimoji="0" lang="en-US"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 smart greenhouse system  has the potential to revolutionize greenhouse farming and improve efficiency and sustainability in agriculture. However, it is important to consider the challenges and limitations of implementing such a system.</a:t>
            </a:r>
            <a:endParaRPr lang="en-IN" dirty="0"/>
          </a:p>
        </p:txBody>
      </p:sp>
    </p:spTree>
    <p:extLst>
      <p:ext uri="{BB962C8B-B14F-4D97-AF65-F5344CB8AC3E}">
        <p14:creationId xmlns:p14="http://schemas.microsoft.com/office/powerpoint/2010/main" val="1804796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u="sng" kern="0" dirty="0">
                <a:solidFill>
                  <a:srgbClr val="7030A0"/>
                </a:solidFill>
                <a:latin typeface="Times New Roman" panose="02020603050405020304" pitchFamily="18" charset="0"/>
                <a:ea typeface="Times New Roman" panose="02020603050405020304" pitchFamily="18" charset="0"/>
              </a:rPr>
              <a:t>REFERENCES</a:t>
            </a:r>
            <a:r>
              <a:rPr lang="en-US" kern="0" dirty="0">
                <a:latin typeface="Times New Roman" panose="02020603050405020304" pitchFamily="18" charset="0"/>
                <a:ea typeface="Times New Roman" panose="02020603050405020304" pitchFamily="18" charset="0"/>
              </a:rPr>
              <a:t>:</a:t>
            </a:r>
            <a:endParaRPr lang="en-IN"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a:t>“Green House Automation Using IOT” by JET. “IOT Greenhouse”: </a:t>
            </a:r>
            <a:r>
              <a:rPr lang="en-US" dirty="0">
                <a:hlinkClick r:id="rId2"/>
              </a:rPr>
              <a:t>https://youtube/owlkoisfyy</a:t>
            </a:r>
            <a:r>
              <a:rPr lang="en-US" dirty="0"/>
              <a:t>.</a:t>
            </a:r>
          </a:p>
          <a:p>
            <a:pPr marL="457200" indent="-457200">
              <a:buFont typeface="+mj-lt"/>
              <a:buAutoNum type="arabicPeriod"/>
            </a:pPr>
            <a:r>
              <a:rPr lang="en-US" dirty="0"/>
              <a:t>Interaction Journal of creative research thoughts (IJCRT) “IOT Based Smart Greenhouse Automation”. By: Pranjali .D.Shiyali, Hemangi Thombre, Gautam Tyagi, Aarti Chauhan.</a:t>
            </a:r>
          </a:p>
          <a:p>
            <a:pPr marL="457200" indent="-457200">
              <a:buFont typeface="+mj-lt"/>
              <a:buAutoNum type="arabicPeriod"/>
            </a:pPr>
            <a:r>
              <a:rPr lang="en-US" dirty="0"/>
              <a:t>Prince Immanuel Alexander.S, Dineshkumar.J, Lavanya.G. “IOT Based Greenhouse Monitering Controlling’. 2018 IJRTI.</a:t>
            </a:r>
          </a:p>
          <a:p>
            <a:pPr marL="457200" indent="-457200">
              <a:buFont typeface="+mj-lt"/>
              <a:buAutoNum type="arabicPeriod"/>
            </a:pPr>
            <a:r>
              <a:rPr lang="en-US" dirty="0"/>
              <a:t>IRJET June 2020, </a:t>
            </a:r>
            <a:r>
              <a:rPr lang="en-US" dirty="0">
                <a:hlinkClick r:id="rId3"/>
              </a:rPr>
              <a:t>www.irjet.net</a:t>
            </a:r>
            <a:r>
              <a:rPr lang="en-US" dirty="0"/>
              <a:t> “IOT Based advanced greenhouse system”. By: Pooja p Korade, Amrutha A Pandav, Varsha R Kamble.</a:t>
            </a:r>
          </a:p>
          <a:p>
            <a:pPr marL="0" indent="0">
              <a:buNone/>
            </a:pPr>
            <a:r>
              <a:rPr lang="en-US" dirty="0"/>
              <a:t>YOUTUBE: </a:t>
            </a:r>
            <a:r>
              <a:rPr lang="en-US" dirty="0">
                <a:hlinkClick r:id="rId4"/>
              </a:rPr>
              <a:t>https://youtu.be/ju51LORqblw</a:t>
            </a:r>
            <a:endParaRPr lang="en-US" dirty="0"/>
          </a:p>
          <a:p>
            <a:pPr marL="0" indent="0">
              <a:buNone/>
            </a:pPr>
            <a:r>
              <a:rPr lang="en-US" dirty="0"/>
              <a:t>                    </a:t>
            </a:r>
            <a:r>
              <a:rPr lang="en-US" dirty="0">
                <a:hlinkClick r:id="rId5"/>
              </a:rPr>
              <a:t>https://youtu.be/RUdTPZAVwy8</a:t>
            </a:r>
            <a:endParaRPr lang="en-US" dirty="0"/>
          </a:p>
          <a:p>
            <a:endParaRPr lang="en-IN" dirty="0"/>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18</a:t>
            </a:fld>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19</a:t>
            </a:fld>
            <a:endParaRPr lang="en-IN" dirty="0"/>
          </a:p>
        </p:txBody>
      </p:sp>
      <p:pic>
        <p:nvPicPr>
          <p:cNvPr id="3074" name="Picture 2" descr="C:\Users\DELL\Desktop\IMG-20230402-WA0000.jpg"/>
          <p:cNvPicPr>
            <a:picLocks noChangeAspect="1" noChangeArrowheads="1"/>
          </p:cNvPicPr>
          <p:nvPr/>
        </p:nvPicPr>
        <p:blipFill>
          <a:blip r:embed="rId2"/>
          <a:srcRect/>
          <a:stretch>
            <a:fillRect/>
          </a:stretch>
        </p:blipFill>
        <p:spPr bwMode="auto">
          <a:xfrm>
            <a:off x="1393371" y="140233"/>
            <a:ext cx="9681029" cy="532711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E1B587-7AC4-4304-956E-F9BC0D7C21FE}"/>
              </a:ext>
            </a:extLst>
          </p:cNvPr>
          <p:cNvSpPr txBox="1">
            <a:spLocks noGrp="1"/>
          </p:cNvSpPr>
          <p:nvPr>
            <p:ph type="title"/>
          </p:nvPr>
        </p:nvSpPr>
        <p:spPr>
          <a:xfrm>
            <a:off x="901698" y="389315"/>
            <a:ext cx="9903691" cy="535531"/>
          </a:xfrm>
          <a:prstGeom prst="rect">
            <a:avLst/>
          </a:prstGeom>
          <a:noFill/>
        </p:spPr>
        <p:txBody>
          <a:bodyPr wrap="square" rtlCol="0">
            <a:spAutoFit/>
          </a:bodyPr>
          <a:lstStyle/>
          <a:p>
            <a:r>
              <a:rPr lang="en-IN" sz="3200" b="1" dirty="0">
                <a:solidFill>
                  <a:srgbClr val="7030A0"/>
                </a:solidFill>
                <a:latin typeface="Times New Roman" panose="02020603050405020304" pitchFamily="18" charset="0"/>
                <a:cs typeface="Times New Roman" panose="02020603050405020304" pitchFamily="18" charset="0"/>
              </a:rPr>
              <a:t>Contents</a:t>
            </a:r>
          </a:p>
        </p:txBody>
      </p:sp>
      <p:sp>
        <p:nvSpPr>
          <p:cNvPr id="7" name="Content Placeholder 6">
            <a:extLst>
              <a:ext uri="{FF2B5EF4-FFF2-40B4-BE49-F238E27FC236}">
                <a16:creationId xmlns:a16="http://schemas.microsoft.com/office/drawing/2014/main" id="{4ECED461-E064-4FBA-A00A-F44A04896C5D}"/>
              </a:ext>
            </a:extLst>
          </p:cNvPr>
          <p:cNvSpPr txBox="1">
            <a:spLocks noGrp="1"/>
          </p:cNvSpPr>
          <p:nvPr>
            <p:ph idx="1"/>
          </p:nvPr>
        </p:nvSpPr>
        <p:spPr>
          <a:xfrm>
            <a:off x="901697" y="881948"/>
            <a:ext cx="10515600" cy="5047536"/>
          </a:xfrm>
          <a:prstGeom prst="rect">
            <a:avLst/>
          </a:prstGeom>
          <a:noFill/>
        </p:spPr>
        <p:txBody>
          <a:bodyPr wrap="square">
            <a:spAutoFit/>
          </a:bodyPr>
          <a:lstStyle/>
          <a:p>
            <a:pPr marL="342900" marR="296545" lvl="0" indent="-342900">
              <a:lnSpc>
                <a:spcPct val="150000"/>
              </a:lnSpc>
              <a:spcBef>
                <a:spcPts val="30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INTRODUCTION</a:t>
            </a:r>
            <a:endParaRPr lang="en-IN" sz="1800" dirty="0">
              <a:effectLst/>
              <a:latin typeface="Times New Roman" panose="02020603050405020304" pitchFamily="18" charset="0"/>
              <a:ea typeface="Times New Roman" panose="02020603050405020304" pitchFamily="18" charset="0"/>
            </a:endParaRPr>
          </a:p>
          <a:p>
            <a:pPr marL="342900" marR="2510155" lvl="0" indent="-342900">
              <a:lnSpc>
                <a:spcPct val="150000"/>
              </a:lnSpc>
              <a:spcBef>
                <a:spcPts val="34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MOTIVATION</a:t>
            </a:r>
            <a:endParaRPr lang="en-IN" sz="1800" dirty="0">
              <a:effectLst/>
              <a:latin typeface="Times New Roman" panose="02020603050405020304" pitchFamily="18" charset="0"/>
              <a:ea typeface="Times New Roman" panose="02020603050405020304" pitchFamily="18" charset="0"/>
            </a:endParaRPr>
          </a:p>
          <a:p>
            <a:pPr marL="342900" marR="296545" lvl="0" indent="-342900" algn="l">
              <a:lnSpc>
                <a:spcPct val="150000"/>
              </a:lnSpc>
              <a:spcBef>
                <a:spcPts val="300"/>
              </a:spcBef>
              <a:buFont typeface="Symbol" panose="05050102010706020507" pitchFamily="18" charset="2"/>
              <a:buChar char=""/>
            </a:pPr>
            <a:r>
              <a:rPr lang="en-US" sz="1800" b="0" kern="0" dirty="0">
                <a:effectLst/>
                <a:latin typeface="Times New Roman" panose="02020603050405020304" pitchFamily="18" charset="0"/>
                <a:ea typeface="Times New Roman" panose="02020603050405020304" pitchFamily="18" charset="0"/>
              </a:rPr>
              <a:t>OBJECTIVE AND SCOPE</a:t>
            </a:r>
          </a:p>
          <a:p>
            <a:pPr marL="342900" marR="296545" lvl="0" indent="-342900" algn="l">
              <a:lnSpc>
                <a:spcPct val="150000"/>
              </a:lnSpc>
              <a:spcBef>
                <a:spcPts val="300"/>
              </a:spcBef>
              <a:buFont typeface="Symbol" panose="05050102010706020507" pitchFamily="18" charset="2"/>
              <a:buChar char=""/>
            </a:pPr>
            <a:r>
              <a:rPr lang="en-US" sz="1800" kern="0" dirty="0">
                <a:latin typeface="Times New Roman" panose="02020603050405020304" pitchFamily="18" charset="0"/>
                <a:ea typeface="Times New Roman" panose="02020603050405020304" pitchFamily="18" charset="0"/>
              </a:rPr>
              <a:t>HARDWARE AND SOFTWARE REQUIREMENTS</a:t>
            </a:r>
            <a:endParaRPr lang="en-IN" sz="1800" b="1" kern="0" dirty="0">
              <a:effectLst/>
              <a:latin typeface="Times New Roman" panose="02020603050405020304" pitchFamily="18" charset="0"/>
              <a:ea typeface="Times New Roman" panose="02020603050405020304" pitchFamily="18" charset="0"/>
            </a:endParaRPr>
          </a:p>
          <a:p>
            <a:pPr marL="342900" marR="296545" lvl="0" indent="-342900" algn="l">
              <a:lnSpc>
                <a:spcPct val="150000"/>
              </a:lnSpc>
              <a:spcBef>
                <a:spcPts val="300"/>
              </a:spcBef>
              <a:buFont typeface="Symbol" panose="05050102010706020507" pitchFamily="18" charset="2"/>
              <a:buChar char=""/>
            </a:pPr>
            <a:r>
              <a:rPr lang="en-US" sz="1800" b="0" kern="0" dirty="0">
                <a:effectLst/>
                <a:latin typeface="Times New Roman" panose="02020603050405020304" pitchFamily="18" charset="0"/>
                <a:ea typeface="Times New Roman" panose="02020603050405020304" pitchFamily="18" charset="0"/>
              </a:rPr>
              <a:t>METHODOLOGY</a:t>
            </a:r>
            <a:endParaRPr lang="en-IN" sz="1800" b="1" kern="0" dirty="0">
              <a:effectLst/>
              <a:latin typeface="Times New Roman" panose="02020603050405020304" pitchFamily="18" charset="0"/>
              <a:ea typeface="Times New Roman" panose="02020603050405020304" pitchFamily="18" charset="0"/>
            </a:endParaRPr>
          </a:p>
          <a:p>
            <a:pPr marL="457200" marR="296545" indent="457200" algn="l">
              <a:lnSpc>
                <a:spcPct val="150000"/>
              </a:lnSpc>
              <a:spcBef>
                <a:spcPts val="300"/>
              </a:spcBef>
            </a:pPr>
            <a:r>
              <a:rPr lang="en-IN" sz="1800" kern="0" dirty="0">
                <a:effectLst/>
                <a:latin typeface="Times New Roman" panose="02020603050405020304" pitchFamily="18" charset="0"/>
                <a:ea typeface="Times New Roman" panose="02020603050405020304" pitchFamily="18" charset="0"/>
              </a:rPr>
              <a:t>Block Diagram</a:t>
            </a:r>
          </a:p>
          <a:p>
            <a:pPr marL="457200" marR="296545" indent="457200" algn="l">
              <a:lnSpc>
                <a:spcPct val="150000"/>
              </a:lnSpc>
              <a:spcBef>
                <a:spcPts val="300"/>
              </a:spcBef>
            </a:pPr>
            <a:r>
              <a:rPr lang="en-IN" sz="1800" kern="0" dirty="0">
                <a:latin typeface="Times New Roman" panose="02020603050405020304" pitchFamily="18" charset="0"/>
                <a:ea typeface="Times New Roman" panose="02020603050405020304" pitchFamily="18" charset="0"/>
              </a:rPr>
              <a:t>Description Of The Project</a:t>
            </a:r>
            <a:endParaRPr lang="en-IN" sz="1800" kern="0" dirty="0">
              <a:effectLst/>
              <a:latin typeface="Times New Roman" panose="02020603050405020304" pitchFamily="18" charset="0"/>
              <a:ea typeface="Times New Roman" panose="02020603050405020304" pitchFamily="18" charset="0"/>
            </a:endParaRPr>
          </a:p>
          <a:p>
            <a:pPr marL="342900" marR="29845" lvl="0" indent="-342900" algn="l">
              <a:lnSpc>
                <a:spcPct val="150000"/>
              </a:lnSpc>
              <a:spcBef>
                <a:spcPts val="325"/>
              </a:spcBef>
              <a:spcAft>
                <a:spcPts val="0"/>
              </a:spcAft>
              <a:buFont typeface="Symbol" panose="05050102010706020507" pitchFamily="18" charset="2"/>
              <a:buChar char=""/>
            </a:pPr>
            <a:r>
              <a:rPr lang="en-US" sz="1800" b="0" kern="0" dirty="0">
                <a:effectLst/>
                <a:latin typeface="Times New Roman" panose="02020603050405020304" pitchFamily="18" charset="0"/>
                <a:ea typeface="Times New Roman" panose="02020603050405020304" pitchFamily="18" charset="0"/>
              </a:rPr>
              <a:t>RESULTS</a:t>
            </a:r>
          </a:p>
          <a:p>
            <a:pPr marL="342900" marR="29845" lvl="0" indent="-342900" algn="l">
              <a:lnSpc>
                <a:spcPct val="150000"/>
              </a:lnSpc>
              <a:spcBef>
                <a:spcPts val="325"/>
              </a:spcBef>
              <a:spcAft>
                <a:spcPts val="0"/>
              </a:spcAft>
              <a:buFont typeface="Symbol" panose="05050102010706020507" pitchFamily="18" charset="2"/>
              <a:buChar char=""/>
            </a:pPr>
            <a:r>
              <a:rPr lang="en-US" sz="1800" b="0" kern="0" dirty="0">
                <a:effectLst/>
                <a:latin typeface="Times New Roman" panose="02020603050405020304" pitchFamily="18" charset="0"/>
                <a:ea typeface="Times New Roman" panose="02020603050405020304" pitchFamily="18" charset="0"/>
              </a:rPr>
              <a:t>CONCLUSION AND FUTURE SCOPE</a:t>
            </a:r>
          </a:p>
          <a:p>
            <a:pPr marL="342900" marR="2508250" lvl="0" indent="-342900" algn="l">
              <a:lnSpc>
                <a:spcPct val="150000"/>
              </a:lnSpc>
              <a:spcBef>
                <a:spcPts val="325"/>
              </a:spcBef>
              <a:spcAft>
                <a:spcPts val="0"/>
              </a:spcAft>
              <a:buFont typeface="Symbol" panose="05050102010706020507" pitchFamily="18" charset="2"/>
              <a:buChar char=""/>
            </a:pPr>
            <a:r>
              <a:rPr lang="en-US" sz="1800" b="0" kern="0" dirty="0">
                <a:effectLst/>
                <a:latin typeface="Times New Roman" panose="02020603050405020304" pitchFamily="18" charset="0"/>
                <a:ea typeface="Times New Roman" panose="02020603050405020304" pitchFamily="18" charset="0"/>
              </a:rPr>
              <a:t>REFERENCES</a:t>
            </a:r>
          </a:p>
          <a:p>
            <a:pPr marL="342900" marR="2508250" lvl="0" indent="-342900" algn="l">
              <a:lnSpc>
                <a:spcPct val="150000"/>
              </a:lnSpc>
              <a:spcBef>
                <a:spcPts val="325"/>
              </a:spcBef>
              <a:spcAft>
                <a:spcPts val="0"/>
              </a:spcAft>
              <a:buNone/>
            </a:pPr>
            <a:endParaRPr lang="en-IN" sz="1800" b="1" kern="0" dirty="0">
              <a:effectLst/>
              <a:latin typeface="Times New Roman" panose="02020603050405020304" pitchFamily="18" charset="0"/>
              <a:ea typeface="Times New Roman" panose="02020603050405020304" pitchFamily="18" charset="0"/>
            </a:endParaRPr>
          </a:p>
        </p:txBody>
      </p:sp>
      <p:sp>
        <p:nvSpPr>
          <p:cNvPr id="4" name="Footer Placeholder 3">
            <a:extLst>
              <a:ext uri="{FF2B5EF4-FFF2-40B4-BE49-F238E27FC236}">
                <a16:creationId xmlns:a16="http://schemas.microsoft.com/office/drawing/2014/main" id="{20FD000A-00D1-4A63-8E1B-8FF2AF092B54}"/>
              </a:ext>
            </a:extLst>
          </p:cNvPr>
          <p:cNvSpPr>
            <a:spLocks noGrp="1"/>
          </p:cNvSpPr>
          <p:nvPr>
            <p:ph type="ftr" sz="quarter" idx="11"/>
          </p:nvPr>
        </p:nvSpPr>
        <p:spPr>
          <a:xfrm>
            <a:off x="838199" y="6295159"/>
            <a:ext cx="6957291" cy="365125"/>
          </a:xfrm>
        </p:spPr>
        <p:txBody>
          <a:bodyPr/>
          <a:lstStyle/>
          <a:p>
            <a:pPr algn="l"/>
            <a:r>
              <a:rPr lang="en-IN" sz="1400" dirty="0">
                <a:latin typeface="Times New Roman" panose="02020603050405020304" pitchFamily="18" charset="0"/>
                <a:cs typeface="Times New Roman" panose="02020603050405020304" pitchFamily="18" charset="0"/>
              </a:rPr>
              <a:t>I Semester, BE, BNMIT                                                                                 2022-23</a:t>
            </a:r>
          </a:p>
        </p:txBody>
      </p:sp>
      <p:sp>
        <p:nvSpPr>
          <p:cNvPr id="5" name="Slide Number Placeholder 4">
            <a:extLst>
              <a:ext uri="{FF2B5EF4-FFF2-40B4-BE49-F238E27FC236}">
                <a16:creationId xmlns:a16="http://schemas.microsoft.com/office/drawing/2014/main" id="{9262A0B4-161F-488E-903A-9EFEFF910AED}"/>
              </a:ext>
            </a:extLst>
          </p:cNvPr>
          <p:cNvSpPr>
            <a:spLocks noGrp="1"/>
          </p:cNvSpPr>
          <p:nvPr>
            <p:ph type="sldNum" sz="quarter" idx="12"/>
          </p:nvPr>
        </p:nvSpPr>
        <p:spPr>
          <a:xfrm>
            <a:off x="8737595" y="6253865"/>
            <a:ext cx="2743200" cy="365125"/>
          </a:xfrm>
        </p:spPr>
        <p:txBody>
          <a:bodyPr/>
          <a:lstStyle/>
          <a:p>
            <a:fld id="{5E3901C0-E6C4-4CD0-A2CB-0632E133B8B8}" type="slidenum">
              <a:rPr lang="en-IN" smtClean="0"/>
              <a:pPr/>
              <a:t>2</a:t>
            </a:fld>
            <a:endParaRPr lang="en-IN" dirty="0"/>
          </a:p>
        </p:txBody>
      </p:sp>
    </p:spTree>
    <p:extLst>
      <p:ext uri="{BB962C8B-B14F-4D97-AF65-F5344CB8AC3E}">
        <p14:creationId xmlns:p14="http://schemas.microsoft.com/office/powerpoint/2010/main" val="182858151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175E3C3-764C-C03E-3E1F-F096139DD048}"/>
              </a:ext>
            </a:extLst>
          </p:cNvPr>
          <p:cNvPicPr>
            <a:picLocks noChangeAspect="1"/>
          </p:cNvPicPr>
          <p:nvPr/>
        </p:nvPicPr>
        <p:blipFill>
          <a:blip r:embed="rId3"/>
          <a:stretch>
            <a:fillRect/>
          </a:stretch>
        </p:blipFill>
        <p:spPr>
          <a:xfrm>
            <a:off x="7723282" y="2571076"/>
            <a:ext cx="4453219" cy="3278181"/>
          </a:xfrm>
          <a:prstGeom prst="rect">
            <a:avLst/>
          </a:prstGeom>
        </p:spPr>
      </p:pic>
      <p:sp>
        <p:nvSpPr>
          <p:cNvPr id="6" name="Title 5"/>
          <p:cNvSpPr>
            <a:spLocks noGrp="1"/>
          </p:cNvSpPr>
          <p:nvPr>
            <p:ph type="title"/>
          </p:nvPr>
        </p:nvSpPr>
        <p:spPr/>
        <p:txBody>
          <a:bodyPr>
            <a:normAutofit fontScale="90000"/>
          </a:bodyPr>
          <a:lstStyle/>
          <a:p>
            <a:pPr algn="just"/>
            <a:br>
              <a:rPr lang="en-IN" dirty="0"/>
            </a:br>
            <a:r>
              <a:rPr lang="en-IN" b="1" u="sng" dirty="0">
                <a:solidFill>
                  <a:srgbClr val="7030A0"/>
                </a:solidFill>
                <a:effectLst>
                  <a:outerShdw blurRad="38100" dist="38100" dir="2700000" algn="tl">
                    <a:srgbClr val="000000">
                      <a:alpha val="43137"/>
                    </a:srgbClr>
                  </a:outerShdw>
                </a:effectLst>
              </a:rPr>
              <a:t>INTRODUCTION</a:t>
            </a:r>
            <a:br>
              <a:rPr lang="en-IN" dirty="0"/>
            </a:br>
            <a:endParaRPr lang="en-IN" dirty="0"/>
          </a:p>
        </p:txBody>
      </p:sp>
      <p:sp>
        <p:nvSpPr>
          <p:cNvPr id="11" name="Text Placeholder 10"/>
          <p:cNvSpPr>
            <a:spLocks noGrp="1"/>
          </p:cNvSpPr>
          <p:nvPr>
            <p:ph sz="half" idx="1"/>
          </p:nvPr>
        </p:nvSpPr>
        <p:spPr>
          <a:xfrm>
            <a:off x="851263" y="1694995"/>
            <a:ext cx="10722429" cy="917575"/>
          </a:xfrm>
        </p:spPr>
        <p:txBody>
          <a:bodyPr>
            <a:normAutofit fontScale="92500" lnSpcReduction="10000"/>
          </a:bodyPr>
          <a:lstStyle/>
          <a:p>
            <a:pPr algn="just">
              <a:buNone/>
            </a:pPr>
            <a:r>
              <a:rPr lang="en-IN" dirty="0"/>
              <a:t>   </a:t>
            </a:r>
            <a:r>
              <a:rPr lang="en-IN" sz="2100" dirty="0"/>
              <a:t>Internet of Things (IoT) refers to the network of physical devices, vehicles, home appliances, and other items embedded with  sensors, software, and connectivity that allows them to connect and exchange data over the internet.</a:t>
            </a:r>
          </a:p>
          <a:p>
            <a:pPr algn="just"/>
            <a:endParaRPr lang="en-IN" sz="2100" dirty="0"/>
          </a:p>
        </p:txBody>
      </p:sp>
      <p:sp>
        <p:nvSpPr>
          <p:cNvPr id="32" name="Content Placeholder 31"/>
          <p:cNvSpPr>
            <a:spLocks noGrp="1"/>
          </p:cNvSpPr>
          <p:nvPr>
            <p:ph sz="half" idx="2"/>
          </p:nvPr>
        </p:nvSpPr>
        <p:spPr>
          <a:xfrm>
            <a:off x="1161143" y="2676434"/>
            <a:ext cx="6560457" cy="3521166"/>
          </a:xfrm>
        </p:spPr>
        <p:txBody>
          <a:bodyPr>
            <a:normAutofit fontScale="92500" lnSpcReduction="10000"/>
          </a:bodyPr>
          <a:lstStyle/>
          <a:p>
            <a:pPr algn="just"/>
            <a:r>
              <a:rPr lang="en-IN" sz="1900" dirty="0"/>
              <a:t>One area where IoT has had a significant impact is in agriculture, where it has made it possible to create smart greenhouses and monitoring.</a:t>
            </a:r>
          </a:p>
          <a:p>
            <a:pPr lvl="0" algn="just"/>
            <a:r>
              <a:rPr lang="en-IN" sz="1900" dirty="0">
                <a:solidFill>
                  <a:srgbClr val="1A1A1A"/>
                </a:solidFill>
                <a:ea typeface="Roboto"/>
                <a:cs typeface="Times New Roman" panose="02020603050405020304" pitchFamily="18" charset="0"/>
                <a:sym typeface="Roboto"/>
              </a:rPr>
              <a:t>A greenhouse is a building with glass walls and a glass roof.</a:t>
            </a:r>
            <a:endParaRPr lang="en-IN" sz="1900" dirty="0">
              <a:cs typeface="Times New Roman" panose="02020603050405020304" pitchFamily="18" charset="0"/>
            </a:endParaRPr>
          </a:p>
          <a:p>
            <a:pPr algn="just"/>
            <a:r>
              <a:rPr lang="en-IN" sz="1900" dirty="0"/>
              <a:t>Greenhouses are used to grow plants in a controlled environment, and with the help of IoT, it is now possible to monitor and control various parameters such as temperature, humidity, soil moisture, and light intensity.</a:t>
            </a:r>
            <a:endParaRPr lang="en-IN" sz="1900" dirty="0">
              <a:solidFill>
                <a:schemeClr val="dk1"/>
              </a:solidFill>
              <a:latin typeface="Times New Roman" panose="02020603050405020304" pitchFamily="18" charset="0"/>
              <a:ea typeface="Roboto"/>
              <a:cs typeface="Times New Roman" panose="02020603050405020304" pitchFamily="18" charset="0"/>
              <a:sym typeface="Roboto"/>
            </a:endParaRPr>
          </a:p>
          <a:p>
            <a:pPr algn="just"/>
            <a:r>
              <a:rPr lang="en-IN" sz="2100" dirty="0"/>
              <a:t>IoT-based greenhouse systems use sensors to collect data on various environmental factors and transmit it to a central control system. This system uses this data and make decisions on adjusting environmental parameters to optimize plant growth.</a:t>
            </a:r>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pPr algn="just"/>
            <a:r>
              <a:rPr lang="en-IN" dirty="0"/>
              <a:t>                                                                    3</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dirty="0"/>
              <a:t>Det. of CSE                                                                                         2022-23</a:t>
            </a:r>
          </a:p>
        </p:txBody>
      </p:sp>
      <p:sp>
        <p:nvSpPr>
          <p:cNvPr id="3" name="Slide Number Placeholder 2"/>
          <p:cNvSpPr>
            <a:spLocks noGrp="1"/>
          </p:cNvSpPr>
          <p:nvPr>
            <p:ph type="sldNum" sz="quarter" idx="12"/>
          </p:nvPr>
        </p:nvSpPr>
        <p:spPr/>
        <p:txBody>
          <a:bodyPr/>
          <a:lstStyle/>
          <a:p>
            <a:fld id="{5E3901C0-E6C4-4CD0-A2CB-0632E133B8B8}" type="slidenum">
              <a:rPr lang="en-IN" smtClean="0"/>
              <a:pPr/>
              <a:t>4</a:t>
            </a:fld>
            <a:endParaRPr lang="en-IN" dirty="0"/>
          </a:p>
        </p:txBody>
      </p:sp>
      <p:sp>
        <p:nvSpPr>
          <p:cNvPr id="5" name="Title 4"/>
          <p:cNvSpPr>
            <a:spLocks noGrp="1"/>
          </p:cNvSpPr>
          <p:nvPr>
            <p:ph type="title" idx="4294967295"/>
          </p:nvPr>
        </p:nvSpPr>
        <p:spPr>
          <a:xfrm>
            <a:off x="1639888" y="457200"/>
            <a:ext cx="10552112" cy="1104900"/>
          </a:xfrm>
        </p:spPr>
        <p:txBody>
          <a:bodyPr/>
          <a:lstStyle/>
          <a:p>
            <a:pPr algn="ctr"/>
            <a:r>
              <a:rPr lang="en-IN" b="1" u="sng" dirty="0">
                <a:solidFill>
                  <a:srgbClr val="7030A0"/>
                </a:solidFill>
                <a:effectLst>
                  <a:outerShdw blurRad="38100" dist="38100" dir="2700000" algn="tl">
                    <a:srgbClr val="000000">
                      <a:alpha val="43137"/>
                    </a:srgbClr>
                  </a:outerShdw>
                </a:effectLst>
              </a:rPr>
              <a:t>MOTIVATION</a:t>
            </a:r>
          </a:p>
        </p:txBody>
      </p:sp>
      <p:sp>
        <p:nvSpPr>
          <p:cNvPr id="8" name="Text Placeholder 7"/>
          <p:cNvSpPr>
            <a:spLocks noGrp="1"/>
          </p:cNvSpPr>
          <p:nvPr>
            <p:ph type="body" sz="half" idx="4294967295"/>
          </p:nvPr>
        </p:nvSpPr>
        <p:spPr>
          <a:xfrm>
            <a:off x="5008880" y="1930400"/>
            <a:ext cx="7183120" cy="4470400"/>
          </a:xfrm>
        </p:spPr>
        <p:txBody>
          <a:bodyPr>
            <a:normAutofit fontScale="77500" lnSpcReduction="20000"/>
          </a:bodyPr>
          <a:lstStyle/>
          <a:p>
            <a:r>
              <a:rPr lang="en-IN" dirty="0"/>
              <a:t>Usage of most significant technologies in 21st century i.e. wireless sensor network and internet of things(IOT) in modern greenhouses, botanical gardens to trace the parameters and ensure proper operation in greenhouse automation system , made us to motivate.</a:t>
            </a:r>
          </a:p>
          <a:p>
            <a:pPr>
              <a:buFont typeface="Arial" pitchFamily="34" charset="0"/>
              <a:buChar char="•"/>
            </a:pPr>
            <a:r>
              <a:rPr lang="en-IN" dirty="0"/>
              <a:t>  With this system farmers can control their greenhouse from their mobiles or computer from different place through net connections.</a:t>
            </a:r>
          </a:p>
          <a:p>
            <a:pPr>
              <a:buFont typeface="Arial" pitchFamily="34" charset="0"/>
              <a:buChar char="•"/>
            </a:pPr>
            <a:r>
              <a:rPr lang="en-IN" dirty="0"/>
              <a:t> Easy Automation and Control.</a:t>
            </a:r>
          </a:p>
          <a:p>
            <a:pPr>
              <a:buFont typeface="Arial" pitchFamily="34" charset="0"/>
              <a:buChar char="•"/>
            </a:pPr>
            <a:r>
              <a:rPr lang="en-IN" dirty="0"/>
              <a:t> Energy efficiency.</a:t>
            </a:r>
          </a:p>
          <a:p>
            <a:pPr>
              <a:buFont typeface="Arial" pitchFamily="34" charset="0"/>
              <a:buChar char="•"/>
            </a:pPr>
            <a:r>
              <a:rPr lang="en-IN" dirty="0"/>
              <a:t> Remote monitoring and control.</a:t>
            </a:r>
          </a:p>
          <a:p>
            <a:pPr>
              <a:buFont typeface="Arial" pitchFamily="34" charset="0"/>
              <a:buChar char="•"/>
            </a:pPr>
            <a:r>
              <a:rPr lang="en-IN" dirty="0"/>
              <a:t> Reduce labour costs.</a:t>
            </a:r>
          </a:p>
          <a:p>
            <a:pPr>
              <a:buFont typeface="Arial" pitchFamily="34" charset="0"/>
              <a:buChar char="•"/>
            </a:pPr>
            <a:r>
              <a:rPr lang="en-IN" dirty="0"/>
              <a:t> Easy data collections and analysis.</a:t>
            </a:r>
          </a:p>
          <a:p>
            <a:pPr>
              <a:buFont typeface="Arial" pitchFamily="34" charset="0"/>
              <a:buChar char="•"/>
            </a:pPr>
            <a:r>
              <a:rPr lang="en-IN" dirty="0"/>
              <a:t> More Environmental benefits.</a:t>
            </a:r>
          </a:p>
        </p:txBody>
      </p:sp>
      <p:sp>
        <p:nvSpPr>
          <p:cNvPr id="4" name="Rectangle 3"/>
          <p:cNvSpPr/>
          <p:nvPr/>
        </p:nvSpPr>
        <p:spPr>
          <a:xfrm>
            <a:off x="2047603" y="1291771"/>
            <a:ext cx="8321040" cy="1200329"/>
          </a:xfrm>
          <a:prstGeom prst="rect">
            <a:avLst/>
          </a:prstGeom>
        </p:spPr>
        <p:txBody>
          <a:bodyPr wrap="square">
            <a:spAutoFit/>
          </a:bodyPr>
          <a:lstStyle/>
          <a:p>
            <a:br>
              <a:rPr lang="en-IN" dirty="0"/>
            </a:br>
            <a:endParaRPr lang="en-IN" dirty="0"/>
          </a:p>
          <a:p>
            <a:endParaRPr lang="en-IN" dirty="0"/>
          </a:p>
          <a:p>
            <a:endParaRPr lang="en-IN" dirty="0"/>
          </a:p>
        </p:txBody>
      </p:sp>
      <p:pic>
        <p:nvPicPr>
          <p:cNvPr id="10" name="Picture 9">
            <a:extLst>
              <a:ext uri="{FF2B5EF4-FFF2-40B4-BE49-F238E27FC236}">
                <a16:creationId xmlns:a16="http://schemas.microsoft.com/office/drawing/2014/main" id="{A28D0652-ED11-BB54-9B5E-620C782AB15D}"/>
              </a:ext>
            </a:extLst>
          </p:cNvPr>
          <p:cNvPicPr>
            <a:picLocks noChangeAspect="1"/>
          </p:cNvPicPr>
          <p:nvPr/>
        </p:nvPicPr>
        <p:blipFill>
          <a:blip r:embed="rId3"/>
          <a:stretch>
            <a:fillRect/>
          </a:stretch>
        </p:blipFill>
        <p:spPr>
          <a:xfrm>
            <a:off x="582909" y="2136140"/>
            <a:ext cx="4222113" cy="276062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9752012" cy="762000"/>
          </a:xfrm>
        </p:spPr>
        <p:txBody>
          <a:bodyPr/>
          <a:lstStyle/>
          <a:p>
            <a:pPr algn="ctr"/>
            <a:r>
              <a:rPr lang="en-IN" b="1" u="sng" dirty="0">
                <a:solidFill>
                  <a:srgbClr val="7030A0"/>
                </a:solidFill>
                <a:effectLst>
                  <a:outerShdw blurRad="38100" dist="38100" dir="2700000" algn="tl">
                    <a:srgbClr val="000000">
                      <a:alpha val="43137"/>
                    </a:srgbClr>
                  </a:outerShdw>
                </a:effectLst>
              </a:rPr>
              <a:t>OBJECTIVE</a:t>
            </a:r>
          </a:p>
        </p:txBody>
      </p:sp>
      <p:sp>
        <p:nvSpPr>
          <p:cNvPr id="6" name="Text Placeholder 5"/>
          <p:cNvSpPr>
            <a:spLocks noGrp="1"/>
          </p:cNvSpPr>
          <p:nvPr>
            <p:ph idx="1"/>
          </p:nvPr>
        </p:nvSpPr>
        <p:spPr>
          <a:xfrm>
            <a:off x="3898900" y="1511300"/>
            <a:ext cx="7150100" cy="3657600"/>
          </a:xfrm>
        </p:spPr>
        <p:txBody>
          <a:bodyPr>
            <a:normAutofit fontScale="62500" lnSpcReduction="20000"/>
          </a:bodyPr>
          <a:lstStyle/>
          <a:p>
            <a:pPr>
              <a:buFont typeface="Arial" pitchFamily="34" charset="0"/>
              <a:buChar char="•"/>
            </a:pPr>
            <a:r>
              <a:rPr lang="en-IN" dirty="0">
                <a:latin typeface="Times New Roman" panose="02020603050405020304" pitchFamily="18" charset="0"/>
                <a:cs typeface="Times New Roman" panose="02020603050405020304" pitchFamily="18" charset="0"/>
              </a:rPr>
              <a:t>  Easy of accessing and simplicity on maintenance</a:t>
            </a:r>
          </a:p>
          <a:p>
            <a:pPr>
              <a:buFont typeface="Arial" pitchFamily="34" charset="0"/>
              <a:buChar char="•"/>
            </a:pPr>
            <a:r>
              <a:rPr lang="en-IN" dirty="0">
                <a:latin typeface="Times New Roman" panose="02020603050405020304" pitchFamily="18" charset="0"/>
                <a:cs typeface="Times New Roman" panose="02020603050405020304" pitchFamily="18" charset="0"/>
              </a:rPr>
              <a:t>  Advanced connectivity of physical objects over a wide network</a:t>
            </a:r>
          </a:p>
          <a:p>
            <a:pPr>
              <a:buFont typeface="Arial" pitchFamily="34" charset="0"/>
              <a:buChar char="•"/>
            </a:pPr>
            <a:r>
              <a:rPr lang="en-IN" dirty="0">
                <a:latin typeface="Times New Roman" panose="02020603050405020304" pitchFamily="18" charset="0"/>
                <a:cs typeface="Times New Roman" panose="02020603050405020304" pitchFamily="18" charset="0"/>
              </a:rPr>
              <a:t>  To build miniature greenhouse which  is equipped with automatic monitoring and controlling system</a:t>
            </a:r>
          </a:p>
          <a:p>
            <a:pPr>
              <a:buFont typeface="Arial" pitchFamily="34" charset="0"/>
              <a:buChar char="•"/>
            </a:pPr>
            <a:r>
              <a:rPr lang="en-IN" dirty="0">
                <a:latin typeface="Times New Roman" panose="02020603050405020304" pitchFamily="18" charset="0"/>
                <a:cs typeface="Times New Roman" panose="02020603050405020304" pitchFamily="18" charset="0"/>
              </a:rPr>
              <a:t>  Constantly monitoring</a:t>
            </a:r>
          </a:p>
          <a:p>
            <a:pPr>
              <a:buFont typeface="Arial" pitchFamily="34" charset="0"/>
              <a:buChar char="•"/>
            </a:pPr>
            <a:r>
              <a:rPr lang="en-IN" dirty="0">
                <a:latin typeface="Times New Roman" panose="02020603050405020304" pitchFamily="18" charset="0"/>
                <a:cs typeface="Times New Roman" panose="02020603050405020304" pitchFamily="18" charset="0"/>
              </a:rPr>
              <a:t>  Control environmental conditions in greenhouse</a:t>
            </a:r>
          </a:p>
          <a:p>
            <a:pPr>
              <a:buFont typeface="Arial" pitchFamily="34" charset="0"/>
              <a:buChar char="•"/>
            </a:pPr>
            <a:r>
              <a:rPr lang="en-IN" dirty="0">
                <a:latin typeface="Times New Roman" panose="02020603050405020304" pitchFamily="18" charset="0"/>
                <a:cs typeface="Times New Roman" panose="02020603050405020304" pitchFamily="18" charset="0"/>
              </a:rPr>
              <a:t>  It focuses on saving water.</a:t>
            </a:r>
          </a:p>
          <a:p>
            <a:pPr>
              <a:buFont typeface="Arial" pitchFamily="34" charset="0"/>
              <a:buChar char="•"/>
            </a:pPr>
            <a:r>
              <a:rPr lang="en-IN" dirty="0">
                <a:latin typeface="Times New Roman" panose="02020603050405020304" pitchFamily="18" charset="0"/>
                <a:cs typeface="Times New Roman" panose="02020603050405020304" pitchFamily="18" charset="0"/>
              </a:rPr>
              <a:t>Increases efficiency and reducing the environmental impacts on plant production  such as pesticides and fertilizers.</a:t>
            </a:r>
          </a:p>
          <a:p>
            <a:pPr>
              <a:buFont typeface="Arial" pitchFamily="34" charset="0"/>
              <a:buChar char="•"/>
            </a:pPr>
            <a:r>
              <a:rPr lang="en-IN" dirty="0">
                <a:latin typeface="Times New Roman" panose="02020603050405020304" pitchFamily="18" charset="0"/>
                <a:cs typeface="Times New Roman" panose="02020603050405020304" pitchFamily="18" charset="0"/>
              </a:rPr>
              <a:t>  User can see the atmospheric conditions of the greenhouse plants on website and control the greenhouse from far away places</a:t>
            </a:r>
          </a:p>
          <a:p>
            <a:endParaRPr lang="en-IN" dirty="0"/>
          </a:p>
        </p:txBody>
      </p:sp>
      <p:sp>
        <p:nvSpPr>
          <p:cNvPr id="9" name="Text Placeholder 8"/>
          <p:cNvSpPr>
            <a:spLocks noGrp="1"/>
          </p:cNvSpPr>
          <p:nvPr>
            <p:ph type="body" sz="half" idx="2"/>
          </p:nvPr>
        </p:nvSpPr>
        <p:spPr>
          <a:xfrm>
            <a:off x="839788" y="5168900"/>
            <a:ext cx="10183812" cy="700088"/>
          </a:xfrm>
        </p:spPr>
        <p:txBody>
          <a:bodyPr>
            <a:normAutofit/>
          </a:bodyPr>
          <a:lstStyle/>
          <a:p>
            <a:r>
              <a:rPr lang="en-US" sz="2000" b="1" u="sng" dirty="0">
                <a:solidFill>
                  <a:srgbClr val="FF0000"/>
                </a:solidFill>
              </a:rPr>
              <a:t>VISION</a:t>
            </a:r>
            <a:r>
              <a:rPr lang="en-US" sz="2000" dirty="0">
                <a:solidFill>
                  <a:srgbClr val="FF0000"/>
                </a:solidFill>
              </a:rPr>
              <a:t>:</a:t>
            </a:r>
            <a:r>
              <a:rPr lang="en-US" sz="2000" dirty="0">
                <a:solidFill>
                  <a:schemeClr val="tx1">
                    <a:lumMod val="95000"/>
                    <a:lumOff val="5000"/>
                  </a:schemeClr>
                </a:solidFill>
              </a:rPr>
              <a:t> our vision is to design a greenhouse monitoring system based on IOT. We also show how computing technology and wireless technology is invading our greenhouse.</a:t>
            </a:r>
            <a:endParaRPr lang="en-IN" sz="2000" dirty="0">
              <a:solidFill>
                <a:srgbClr val="FF0000"/>
              </a:solidFill>
            </a:endParaRPr>
          </a:p>
        </p:txBody>
      </p:sp>
      <p:sp>
        <p:nvSpPr>
          <p:cNvPr id="2" name="Footer Placeholder 1"/>
          <p:cNvSpPr>
            <a:spLocks noGrp="1"/>
          </p:cNvSpPr>
          <p:nvPr>
            <p:ph type="ftr" sz="quarter" idx="11"/>
          </p:nvPr>
        </p:nvSpPr>
        <p:spPr/>
        <p:txBody>
          <a:bodyPr/>
          <a:lstStyle/>
          <a:p>
            <a:r>
              <a:rPr lang="en-IN" dirty="0"/>
              <a:t>Det. of CSE                                                                                         2022-23</a:t>
            </a:r>
          </a:p>
        </p:txBody>
      </p:sp>
      <p:sp>
        <p:nvSpPr>
          <p:cNvPr id="3" name="Slide Number Placeholder 2"/>
          <p:cNvSpPr>
            <a:spLocks noGrp="1"/>
          </p:cNvSpPr>
          <p:nvPr>
            <p:ph type="sldNum" sz="quarter" idx="12"/>
          </p:nvPr>
        </p:nvSpPr>
        <p:spPr/>
        <p:txBody>
          <a:bodyPr/>
          <a:lstStyle/>
          <a:p>
            <a:fld id="{5E3901C0-E6C4-4CD0-A2CB-0632E133B8B8}" type="slidenum">
              <a:rPr lang="en-IN" smtClean="0"/>
              <a:pPr/>
              <a:t>5</a:t>
            </a:fld>
            <a:endParaRPr lang="en-IN" dirty="0"/>
          </a:p>
        </p:txBody>
      </p:sp>
      <p:pic>
        <p:nvPicPr>
          <p:cNvPr id="7" name="Picture 2" descr="Vision Mission | GoEx Freight Solutions Pvt. Ltd.">
            <a:extLst>
              <a:ext uri="{FF2B5EF4-FFF2-40B4-BE49-F238E27FC236}">
                <a16:creationId xmlns:a16="http://schemas.microsoft.com/office/drawing/2014/main" id="{A3C6D0A5-8F89-82C6-C4B3-2BB6870A31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78" y="1885733"/>
            <a:ext cx="2807870" cy="2768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u="sng" dirty="0">
                <a:solidFill>
                  <a:srgbClr val="7030A0"/>
                </a:solidFill>
                <a:effectLst>
                  <a:outerShdw blurRad="38100" dist="38100" dir="2700000" algn="tl">
                    <a:srgbClr val="000000">
                      <a:alpha val="43137"/>
                    </a:srgbClr>
                  </a:outerShdw>
                </a:effectLst>
              </a:rPr>
              <a:t>REQUIREMENTS:   </a:t>
            </a:r>
            <a:endParaRPr lang="en-IN"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979210053"/>
              </p:ext>
            </p:extLst>
          </p:nvPr>
        </p:nvGraphicFramePr>
        <p:xfrm>
          <a:off x="838200" y="1825625"/>
          <a:ext cx="10515600" cy="4505960"/>
        </p:xfrm>
        <a:graphic>
          <a:graphicData uri="http://schemas.openxmlformats.org/drawingml/2006/table">
            <a:tbl>
              <a:tblPr firstRow="1" bandRow="1">
                <a:tableStyleId>{69012ECD-51FC-41F1-AA8D-1B2483CD663E}</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u="sng" dirty="0"/>
                        <a:t>a)  </a:t>
                      </a:r>
                      <a:r>
                        <a:rPr lang="en-IN" u="sng" baseline="0" dirty="0"/>
                        <a:t> </a:t>
                      </a:r>
                      <a:r>
                        <a:rPr lang="en-IN" u="sng" dirty="0"/>
                        <a:t>HARDWARE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DESCRIPTION</a:t>
                      </a:r>
                    </a:p>
                  </a:txBody>
                  <a:tcPr/>
                </a:tc>
                <a:extLst>
                  <a:ext uri="{0D108BD9-81ED-4DB2-BD59-A6C34878D82A}">
                    <a16:rowId xmlns:a16="http://schemas.microsoft.com/office/drawing/2014/main" val="10000"/>
                  </a:ext>
                </a:extLst>
              </a:tr>
              <a:tr h="370840">
                <a:tc>
                  <a:txBody>
                    <a:bodyPr/>
                    <a:lstStyle/>
                    <a:p>
                      <a:pPr>
                        <a:buFont typeface="Arial" pitchFamily="34" charset="0"/>
                        <a:buChar char="•"/>
                      </a:pPr>
                      <a:r>
                        <a:rPr lang="en-IN" dirty="0"/>
                        <a:t> ESP 32</a:t>
                      </a:r>
                    </a:p>
                  </a:txBody>
                  <a:tcPr/>
                </a:tc>
                <a:tc>
                  <a:txBody>
                    <a:bodyPr/>
                    <a:lstStyle/>
                    <a:p>
                      <a:r>
                        <a:rPr lang="en-IN" dirty="0"/>
                        <a:t>Microcontroller.</a:t>
                      </a:r>
                    </a:p>
                  </a:txBody>
                  <a:tcPr/>
                </a:tc>
                <a:extLst>
                  <a:ext uri="{0D108BD9-81ED-4DB2-BD59-A6C34878D82A}">
                    <a16:rowId xmlns:a16="http://schemas.microsoft.com/office/drawing/2014/main" val="10001"/>
                  </a:ext>
                </a:extLst>
              </a:tr>
              <a:tr h="370840">
                <a:tc>
                  <a:txBody>
                    <a:bodyPr/>
                    <a:lstStyle/>
                    <a:p>
                      <a:pPr>
                        <a:buFont typeface="Arial" pitchFamily="34" charset="0"/>
                        <a:buChar char="•"/>
                      </a:pPr>
                      <a:r>
                        <a:rPr lang="en-IN" dirty="0"/>
                        <a:t> Relay module.</a:t>
                      </a:r>
                    </a:p>
                  </a:txBody>
                  <a:tcPr/>
                </a:tc>
                <a:tc>
                  <a:txBody>
                    <a:bodyPr/>
                    <a:lstStyle/>
                    <a:p>
                      <a:r>
                        <a:rPr lang="en-IN" dirty="0"/>
                        <a:t>Acts</a:t>
                      </a:r>
                      <a:r>
                        <a:rPr lang="en-IN" baseline="0" dirty="0"/>
                        <a:t> as switch ON/OFF purpose.</a:t>
                      </a:r>
                      <a:endParaRPr lang="en-IN" dirty="0"/>
                    </a:p>
                  </a:txBody>
                  <a:tcPr/>
                </a:tc>
                <a:extLst>
                  <a:ext uri="{0D108BD9-81ED-4DB2-BD59-A6C34878D82A}">
                    <a16:rowId xmlns:a16="http://schemas.microsoft.com/office/drawing/2014/main" val="10002"/>
                  </a:ext>
                </a:extLst>
              </a:tr>
              <a:tr h="370840">
                <a:tc>
                  <a:txBody>
                    <a:bodyPr/>
                    <a:lstStyle/>
                    <a:p>
                      <a:pPr>
                        <a:buFont typeface="Arial" pitchFamily="34" charset="0"/>
                        <a:buChar char="•"/>
                      </a:pPr>
                      <a:r>
                        <a:rPr lang="en-IN" dirty="0"/>
                        <a:t> LCD [Liquid Crystal Display]</a:t>
                      </a:r>
                    </a:p>
                  </a:txBody>
                  <a:tcPr/>
                </a:tc>
                <a:tc>
                  <a:txBody>
                    <a:bodyPr/>
                    <a:lstStyle/>
                    <a:p>
                      <a:r>
                        <a:rPr lang="en-IN" dirty="0"/>
                        <a:t>Display</a:t>
                      </a:r>
                      <a:r>
                        <a:rPr lang="en-IN" baseline="0" dirty="0"/>
                        <a:t> the Data collected.</a:t>
                      </a:r>
                      <a:endParaRPr lang="en-IN" dirty="0"/>
                    </a:p>
                  </a:txBody>
                  <a:tcPr/>
                </a:tc>
                <a:extLst>
                  <a:ext uri="{0D108BD9-81ED-4DB2-BD59-A6C34878D82A}">
                    <a16:rowId xmlns:a16="http://schemas.microsoft.com/office/drawing/2014/main" val="10003"/>
                  </a:ext>
                </a:extLst>
              </a:tr>
              <a:tr h="370840">
                <a:tc>
                  <a:txBody>
                    <a:bodyPr/>
                    <a:lstStyle/>
                    <a:p>
                      <a:pPr>
                        <a:buFont typeface="Arial" pitchFamily="34" charset="0"/>
                        <a:buChar char="•"/>
                      </a:pPr>
                      <a:r>
                        <a:rPr lang="en-IN" dirty="0"/>
                        <a:t> Cable and jumper wires.</a:t>
                      </a:r>
                    </a:p>
                  </a:txBody>
                  <a:tcPr/>
                </a:tc>
                <a:tc>
                  <a:txBody>
                    <a:bodyPr/>
                    <a:lstStyle/>
                    <a:p>
                      <a:r>
                        <a:rPr lang="en-IN" dirty="0"/>
                        <a:t>Used for connections.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dirty="0"/>
                        <a:t> Sensor :</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dirty="0"/>
                        <a:t>DHT11</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dirty="0"/>
                        <a:t>Soil moisture</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dirty="0"/>
                        <a:t> LDR</a:t>
                      </a:r>
                    </a:p>
                  </a:txBody>
                  <a:tcPr/>
                </a:tc>
                <a:tc>
                  <a:txBody>
                    <a:bodyPr/>
                    <a:lstStyle/>
                    <a:p>
                      <a:endParaRPr lang="en-IN" dirty="0"/>
                    </a:p>
                    <a:p>
                      <a:r>
                        <a:rPr lang="en-IN" dirty="0"/>
                        <a:t>Check Temperature</a:t>
                      </a:r>
                      <a:r>
                        <a:rPr lang="en-IN" baseline="0" dirty="0"/>
                        <a:t> and Humidity .</a:t>
                      </a:r>
                    </a:p>
                    <a:p>
                      <a:r>
                        <a:rPr lang="en-IN" baseline="0" dirty="0"/>
                        <a:t>Check Moisture of the sensor.</a:t>
                      </a:r>
                    </a:p>
                    <a:p>
                      <a:r>
                        <a:rPr lang="en-IN" dirty="0"/>
                        <a:t>Check for Light</a:t>
                      </a:r>
                      <a:r>
                        <a:rPr lang="en-IN" baseline="0" dirty="0"/>
                        <a:t> intensity.</a:t>
                      </a:r>
                      <a:endParaRPr lang="en-IN" dirty="0"/>
                    </a:p>
                  </a:txBody>
                  <a:tcPr/>
                </a:tc>
                <a:extLst>
                  <a:ext uri="{0D108BD9-81ED-4DB2-BD59-A6C34878D82A}">
                    <a16:rowId xmlns:a16="http://schemas.microsoft.com/office/drawing/2014/main" val="10005"/>
                  </a:ext>
                </a:extLst>
              </a:tr>
              <a:tr h="370840">
                <a:tc>
                  <a:txBody>
                    <a:bodyPr/>
                    <a:lstStyle/>
                    <a:p>
                      <a:pPr>
                        <a:buFont typeface="Arial" pitchFamily="34" charset="0"/>
                        <a:buChar char="•"/>
                      </a:pPr>
                      <a:r>
                        <a:rPr lang="en-IN" dirty="0"/>
                        <a:t> Actuators :</a:t>
                      </a:r>
                    </a:p>
                    <a:p>
                      <a:pPr marL="342900" indent="-342900">
                        <a:buFont typeface="+mj-lt"/>
                        <a:buAutoNum type="arabicPeriod"/>
                      </a:pPr>
                      <a:r>
                        <a:rPr lang="en-IN" dirty="0"/>
                        <a:t>Fan </a:t>
                      </a:r>
                    </a:p>
                    <a:p>
                      <a:pPr marL="342900" indent="-342900">
                        <a:buFont typeface="+mj-lt"/>
                        <a:buAutoNum type="arabicPeriod"/>
                      </a:pPr>
                      <a:r>
                        <a:rPr lang="en-IN" dirty="0"/>
                        <a:t>Motor </a:t>
                      </a:r>
                    </a:p>
                    <a:p>
                      <a:pPr marL="342900" indent="-342900">
                        <a:buFont typeface="+mj-lt"/>
                        <a:buAutoNum type="arabicPeriod"/>
                      </a:pPr>
                      <a:r>
                        <a:rPr lang="en-IN" dirty="0"/>
                        <a:t>Led</a:t>
                      </a:r>
                    </a:p>
                  </a:txBody>
                  <a:tcPr/>
                </a:tc>
                <a:tc>
                  <a:txBody>
                    <a:bodyPr/>
                    <a:lstStyle/>
                    <a:p>
                      <a:endParaRPr lang="en-IN" dirty="0"/>
                    </a:p>
                    <a:p>
                      <a:r>
                        <a:rPr lang="en-IN" dirty="0"/>
                        <a:t>Act as output when Temperature is high , FAN get ON .</a:t>
                      </a:r>
                    </a:p>
                    <a:p>
                      <a:r>
                        <a:rPr lang="en-IN" dirty="0"/>
                        <a:t>Acts as output when Soil</a:t>
                      </a:r>
                      <a:r>
                        <a:rPr lang="en-IN" baseline="0" dirty="0"/>
                        <a:t> is dry , Motor get ON .</a:t>
                      </a:r>
                    </a:p>
                    <a:p>
                      <a:r>
                        <a:rPr lang="en-IN" baseline="0" dirty="0"/>
                        <a:t>Acts as output when Light is less , LED get ON provide artificial light  .</a:t>
                      </a:r>
                      <a:endParaRPr lang="en-IN" dirty="0"/>
                    </a:p>
                  </a:txBody>
                  <a:tcPr/>
                </a:tc>
                <a:extLst>
                  <a:ext uri="{0D108BD9-81ED-4DB2-BD59-A6C34878D82A}">
                    <a16:rowId xmlns:a16="http://schemas.microsoft.com/office/drawing/2014/main" val="10006"/>
                  </a:ext>
                </a:extLst>
              </a:tr>
            </a:tbl>
          </a:graphicData>
        </a:graphic>
      </p:graphicFrame>
      <p:sp>
        <p:nvSpPr>
          <p:cNvPr id="5" name="Footer Placeholder 4"/>
          <p:cNvSpPr>
            <a:spLocks noGrp="1"/>
          </p:cNvSpPr>
          <p:nvPr>
            <p:ph type="ftr" sz="quarter" idx="11"/>
          </p:nvPr>
        </p:nvSpPr>
        <p:spPr/>
        <p:txBody>
          <a:bodyPr/>
          <a:lstStyle/>
          <a:p>
            <a:r>
              <a:rPr lang="en-IN" dirty="0"/>
              <a:t>Det. of CSE                                                                                          2022-23</a:t>
            </a:r>
          </a:p>
        </p:txBody>
      </p:sp>
      <p:sp>
        <p:nvSpPr>
          <p:cNvPr id="6" name="Slide Number Placeholder 5"/>
          <p:cNvSpPr>
            <a:spLocks noGrp="1"/>
          </p:cNvSpPr>
          <p:nvPr>
            <p:ph type="sldNum" sz="quarter" idx="12"/>
          </p:nvPr>
        </p:nvSpPr>
        <p:spPr/>
        <p:txBody>
          <a:bodyPr/>
          <a:lstStyle/>
          <a:p>
            <a:fld id="{5E3901C0-E6C4-4CD0-A2CB-0632E133B8B8}" type="slidenum">
              <a:rPr lang="en-IN" smtClean="0"/>
              <a:pPr/>
              <a:t>6</a:t>
            </a:fld>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IN" dirty="0"/>
              <a:t>Det. of CSE                                                                                         2022-23</a:t>
            </a:r>
          </a:p>
        </p:txBody>
      </p:sp>
      <p:sp>
        <p:nvSpPr>
          <p:cNvPr id="8" name="Slide Number Placeholder 7"/>
          <p:cNvSpPr>
            <a:spLocks noGrp="1"/>
          </p:cNvSpPr>
          <p:nvPr>
            <p:ph type="sldNum" sz="quarter" idx="12"/>
          </p:nvPr>
        </p:nvSpPr>
        <p:spPr/>
        <p:txBody>
          <a:bodyPr/>
          <a:lstStyle/>
          <a:p>
            <a:fld id="{5E3901C0-E6C4-4CD0-A2CB-0632E133B8B8}" type="slidenum">
              <a:rPr lang="en-IN" smtClean="0"/>
              <a:pPr/>
              <a:t>7</a:t>
            </a:fld>
            <a:endParaRPr lang="en-IN" dirty="0"/>
          </a:p>
        </p:txBody>
      </p:sp>
      <p:pic>
        <p:nvPicPr>
          <p:cNvPr id="9" name="Picture 14" descr="Buy 1 Channel 12V Relay Module at Best Price in India - RoboComp.in"/>
          <p:cNvPicPr>
            <a:picLocks noChangeAspect="1" noChangeArrowheads="1"/>
          </p:cNvPicPr>
          <p:nvPr/>
        </p:nvPicPr>
        <p:blipFill>
          <a:blip r:embed="rId2"/>
          <a:srcRect t="20261" b="17647"/>
          <a:stretch>
            <a:fillRect/>
          </a:stretch>
        </p:blipFill>
        <p:spPr bwMode="auto">
          <a:xfrm>
            <a:off x="179613" y="2284185"/>
            <a:ext cx="2143125" cy="1206500"/>
          </a:xfrm>
          <a:prstGeom prst="rect">
            <a:avLst/>
          </a:prstGeom>
          <a:noFill/>
        </p:spPr>
      </p:pic>
      <p:pic>
        <p:nvPicPr>
          <p:cNvPr id="10" name="Picture 20" descr="TW-FF-5C - Twin Industries - JUMPER WIRES, MULTI-COLORED, 5CM"/>
          <p:cNvPicPr>
            <a:picLocks noChangeAspect="1" noChangeArrowheads="1"/>
          </p:cNvPicPr>
          <p:nvPr/>
        </p:nvPicPr>
        <p:blipFill>
          <a:blip r:embed="rId3"/>
          <a:srcRect l="5479" t="6377" r="8067" b="4348"/>
          <a:stretch>
            <a:fillRect/>
          </a:stretch>
        </p:blipFill>
        <p:spPr bwMode="auto">
          <a:xfrm>
            <a:off x="2908300" y="3352800"/>
            <a:ext cx="1803400" cy="1955800"/>
          </a:xfrm>
          <a:prstGeom prst="rect">
            <a:avLst/>
          </a:prstGeom>
          <a:noFill/>
        </p:spPr>
      </p:pic>
      <p:pic>
        <p:nvPicPr>
          <p:cNvPr id="1028" name="Picture 4" descr="C:\Users\DELL\Desktop\IMG-20230225-WA0006.jpg"/>
          <p:cNvPicPr>
            <a:picLocks noChangeAspect="1" noChangeArrowheads="1"/>
          </p:cNvPicPr>
          <p:nvPr/>
        </p:nvPicPr>
        <p:blipFill>
          <a:blip r:embed="rId4"/>
          <a:srcRect t="45500" b="13667"/>
          <a:stretch>
            <a:fillRect/>
          </a:stretch>
        </p:blipFill>
        <p:spPr bwMode="auto">
          <a:xfrm>
            <a:off x="0" y="3630318"/>
            <a:ext cx="2997200" cy="2719681"/>
          </a:xfrm>
          <a:prstGeom prst="rect">
            <a:avLst/>
          </a:prstGeom>
          <a:noFill/>
        </p:spPr>
      </p:pic>
      <p:pic>
        <p:nvPicPr>
          <p:cNvPr id="1029" name="Picture 5" descr="C:\Users\DELL\Desktop\IMG-20230225-WA0005.jpg"/>
          <p:cNvPicPr>
            <a:picLocks noChangeAspect="1" noChangeArrowheads="1"/>
          </p:cNvPicPr>
          <p:nvPr/>
        </p:nvPicPr>
        <p:blipFill>
          <a:blip r:embed="rId5"/>
          <a:srcRect l="1852" t="44583" r="12478" b="22142"/>
          <a:stretch>
            <a:fillRect/>
          </a:stretch>
        </p:blipFill>
        <p:spPr bwMode="auto">
          <a:xfrm>
            <a:off x="3307394" y="210457"/>
            <a:ext cx="3035349" cy="2619829"/>
          </a:xfrm>
          <a:prstGeom prst="rect">
            <a:avLst/>
          </a:prstGeom>
          <a:noFill/>
        </p:spPr>
      </p:pic>
      <p:pic>
        <p:nvPicPr>
          <p:cNvPr id="1030" name="Picture 6" descr="C:\Users\DELL\Desktop\IMG-20230225-WA0007.jpg"/>
          <p:cNvPicPr>
            <a:picLocks noChangeAspect="1" noChangeArrowheads="1"/>
          </p:cNvPicPr>
          <p:nvPr/>
        </p:nvPicPr>
        <p:blipFill>
          <a:blip r:embed="rId6"/>
          <a:srcRect t="46750" b="28500"/>
          <a:stretch>
            <a:fillRect/>
          </a:stretch>
        </p:blipFill>
        <p:spPr bwMode="auto">
          <a:xfrm>
            <a:off x="6515100" y="603250"/>
            <a:ext cx="3175000" cy="1746250"/>
          </a:xfrm>
          <a:prstGeom prst="rect">
            <a:avLst/>
          </a:prstGeom>
          <a:noFill/>
        </p:spPr>
      </p:pic>
      <p:pic>
        <p:nvPicPr>
          <p:cNvPr id="1031" name="Picture 7" descr="C:\Users\DELL\Desktop\Screenshot_20230402_144424.jpg"/>
          <p:cNvPicPr>
            <a:picLocks noChangeAspect="1" noChangeArrowheads="1"/>
          </p:cNvPicPr>
          <p:nvPr/>
        </p:nvPicPr>
        <p:blipFill>
          <a:blip r:embed="rId7" cstate="print"/>
          <a:srcRect l="25679" t="41612" r="25802" b="38833"/>
          <a:stretch>
            <a:fillRect/>
          </a:stretch>
        </p:blipFill>
        <p:spPr bwMode="auto">
          <a:xfrm>
            <a:off x="4660900" y="3490140"/>
            <a:ext cx="1803400" cy="1615259"/>
          </a:xfrm>
          <a:prstGeom prst="rect">
            <a:avLst/>
          </a:prstGeom>
          <a:noFill/>
        </p:spPr>
      </p:pic>
      <p:pic>
        <p:nvPicPr>
          <p:cNvPr id="1032" name="Picture 8" descr="C:\Users\DELL\Desktop\Screenshot_20230402_144455.jpg"/>
          <p:cNvPicPr>
            <a:picLocks noChangeAspect="1" noChangeArrowheads="1"/>
          </p:cNvPicPr>
          <p:nvPr/>
        </p:nvPicPr>
        <p:blipFill>
          <a:blip r:embed="rId8" cstate="print"/>
          <a:srcRect l="7160" t="33334" r="9630" b="46722"/>
          <a:stretch>
            <a:fillRect/>
          </a:stretch>
        </p:blipFill>
        <p:spPr bwMode="auto">
          <a:xfrm rot="5400000">
            <a:off x="6092371" y="3755571"/>
            <a:ext cx="3708400" cy="1975246"/>
          </a:xfrm>
          <a:prstGeom prst="rect">
            <a:avLst/>
          </a:prstGeom>
          <a:noFill/>
        </p:spPr>
      </p:pic>
      <p:pic>
        <p:nvPicPr>
          <p:cNvPr id="1033" name="Picture 9" descr="C:\Users\DELL\Desktop\Screenshot_20230402_144628.jpg"/>
          <p:cNvPicPr>
            <a:picLocks noChangeAspect="1" noChangeArrowheads="1"/>
          </p:cNvPicPr>
          <p:nvPr/>
        </p:nvPicPr>
        <p:blipFill>
          <a:blip r:embed="rId9"/>
          <a:srcRect l="63828" t="40889" r="7037" b="46333"/>
          <a:stretch>
            <a:fillRect/>
          </a:stretch>
        </p:blipFill>
        <p:spPr bwMode="auto">
          <a:xfrm>
            <a:off x="10349506" y="723900"/>
            <a:ext cx="1537694" cy="1498600"/>
          </a:xfrm>
          <a:prstGeom prst="rect">
            <a:avLst/>
          </a:prstGeom>
          <a:noFill/>
        </p:spPr>
      </p:pic>
      <p:pic>
        <p:nvPicPr>
          <p:cNvPr id="1034" name="Picture 10" descr="C:\Users\DELL\Desktop\Screenshot_20230402_144536.jpg"/>
          <p:cNvPicPr>
            <a:picLocks noChangeAspect="1" noChangeArrowheads="1"/>
          </p:cNvPicPr>
          <p:nvPr/>
        </p:nvPicPr>
        <p:blipFill>
          <a:blip r:embed="rId10" cstate="print"/>
          <a:srcRect l="14444" t="50611" r="12222" b="30334"/>
          <a:stretch>
            <a:fillRect/>
          </a:stretch>
        </p:blipFill>
        <p:spPr bwMode="auto">
          <a:xfrm>
            <a:off x="9157938" y="4209143"/>
            <a:ext cx="2840314" cy="1640114"/>
          </a:xfrm>
          <a:prstGeom prst="rect">
            <a:avLst/>
          </a:prstGeom>
          <a:noFill/>
        </p:spPr>
      </p:pic>
      <p:sp>
        <p:nvSpPr>
          <p:cNvPr id="20" name="TextBox 19"/>
          <p:cNvSpPr txBox="1"/>
          <p:nvPr/>
        </p:nvSpPr>
        <p:spPr>
          <a:xfrm>
            <a:off x="595088" y="1509486"/>
            <a:ext cx="1523998" cy="369332"/>
          </a:xfrm>
          <a:prstGeom prst="rect">
            <a:avLst/>
          </a:prstGeom>
          <a:noFill/>
        </p:spPr>
        <p:txBody>
          <a:bodyPr wrap="square" rtlCol="0">
            <a:spAutoFit/>
          </a:bodyPr>
          <a:lstStyle/>
          <a:p>
            <a:r>
              <a:rPr lang="en-IN"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rPr>
              <a:t>L  C  D</a:t>
            </a:r>
          </a:p>
        </p:txBody>
      </p:sp>
      <p:sp>
        <p:nvSpPr>
          <p:cNvPr id="22" name="TextBox 21"/>
          <p:cNvSpPr txBox="1"/>
          <p:nvPr/>
        </p:nvSpPr>
        <p:spPr>
          <a:xfrm>
            <a:off x="1843315" y="2525486"/>
            <a:ext cx="1233714" cy="369332"/>
          </a:xfrm>
          <a:prstGeom prst="rect">
            <a:avLst/>
          </a:prstGeom>
          <a:noFill/>
        </p:spPr>
        <p:txBody>
          <a:bodyPr wrap="squar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 E L A Y</a:t>
            </a:r>
          </a:p>
        </p:txBody>
      </p:sp>
      <p:sp>
        <p:nvSpPr>
          <p:cNvPr id="23" name="TextBox 22"/>
          <p:cNvSpPr txBox="1"/>
          <p:nvPr/>
        </p:nvSpPr>
        <p:spPr>
          <a:xfrm>
            <a:off x="0" y="6270171"/>
            <a:ext cx="3044423"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 O I L M O I S T U R E SENSOR</a:t>
            </a:r>
          </a:p>
        </p:txBody>
      </p:sp>
      <p:sp>
        <p:nvSpPr>
          <p:cNvPr id="25" name="TextBox 24"/>
          <p:cNvSpPr txBox="1"/>
          <p:nvPr/>
        </p:nvSpPr>
        <p:spPr>
          <a:xfrm>
            <a:off x="2844800" y="5312228"/>
            <a:ext cx="2021707"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 U M P E R  W I R E</a:t>
            </a:r>
          </a:p>
        </p:txBody>
      </p:sp>
      <p:sp>
        <p:nvSpPr>
          <p:cNvPr id="26" name="TextBox 25"/>
          <p:cNvSpPr txBox="1"/>
          <p:nvPr/>
        </p:nvSpPr>
        <p:spPr>
          <a:xfrm>
            <a:off x="5065486" y="4557486"/>
            <a:ext cx="643125"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 E D</a:t>
            </a:r>
          </a:p>
        </p:txBody>
      </p:sp>
      <p:sp>
        <p:nvSpPr>
          <p:cNvPr id="27" name="TextBox 26"/>
          <p:cNvSpPr txBox="1"/>
          <p:nvPr/>
        </p:nvSpPr>
        <p:spPr>
          <a:xfrm>
            <a:off x="4963885" y="2830285"/>
            <a:ext cx="688009"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 A N</a:t>
            </a:r>
          </a:p>
        </p:txBody>
      </p:sp>
      <p:sp>
        <p:nvSpPr>
          <p:cNvPr id="28" name="TextBox 27"/>
          <p:cNvSpPr txBox="1"/>
          <p:nvPr/>
        </p:nvSpPr>
        <p:spPr>
          <a:xfrm>
            <a:off x="7707086" y="928915"/>
            <a:ext cx="1152880"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M O T O R</a:t>
            </a:r>
          </a:p>
        </p:txBody>
      </p:sp>
      <p:sp>
        <p:nvSpPr>
          <p:cNvPr id="29" name="TextBox 28"/>
          <p:cNvSpPr txBox="1"/>
          <p:nvPr/>
        </p:nvSpPr>
        <p:spPr>
          <a:xfrm>
            <a:off x="11030857" y="2119085"/>
            <a:ext cx="663964"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 D R</a:t>
            </a:r>
          </a:p>
        </p:txBody>
      </p:sp>
      <p:sp>
        <p:nvSpPr>
          <p:cNvPr id="30" name="TextBox 29"/>
          <p:cNvSpPr txBox="1"/>
          <p:nvPr/>
        </p:nvSpPr>
        <p:spPr>
          <a:xfrm>
            <a:off x="10842172" y="5602515"/>
            <a:ext cx="976549"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 H T 11</a:t>
            </a:r>
          </a:p>
        </p:txBody>
      </p:sp>
      <p:sp>
        <p:nvSpPr>
          <p:cNvPr id="31" name="TextBox 30"/>
          <p:cNvSpPr txBox="1"/>
          <p:nvPr/>
        </p:nvSpPr>
        <p:spPr>
          <a:xfrm>
            <a:off x="7576457" y="5442857"/>
            <a:ext cx="858889" cy="369332"/>
          </a:xfrm>
          <a:prstGeom prst="rect">
            <a:avLst/>
          </a:prstGeom>
          <a:noFill/>
        </p:spPr>
        <p:txBody>
          <a:bodyPr wrap="non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ES P 32</a:t>
            </a:r>
          </a:p>
        </p:txBody>
      </p:sp>
      <p:pic>
        <p:nvPicPr>
          <p:cNvPr id="3" name="Picture 2">
            <a:extLst>
              <a:ext uri="{FF2B5EF4-FFF2-40B4-BE49-F238E27FC236}">
                <a16:creationId xmlns:a16="http://schemas.microsoft.com/office/drawing/2014/main" id="{9E9536DD-3876-158E-1020-2763C998BA2A}"/>
              </a:ext>
            </a:extLst>
          </p:cNvPr>
          <p:cNvPicPr>
            <a:picLocks noChangeAspect="1"/>
          </p:cNvPicPr>
          <p:nvPr/>
        </p:nvPicPr>
        <p:blipFill rotWithShape="1">
          <a:blip r:embed="rId11">
            <a:extLst>
              <a:ext uri="{28A0092B-C50C-407E-A947-70E740481C1C}">
                <a14:useLocalDpi xmlns:a14="http://schemas.microsoft.com/office/drawing/2010/main" val="0"/>
              </a:ext>
            </a:extLst>
          </a:blip>
          <a:srcRect l="29135" t="33544" r="19451" b="13545"/>
          <a:stretch/>
        </p:blipFill>
        <p:spPr>
          <a:xfrm rot="16200000">
            <a:off x="985063" y="-446585"/>
            <a:ext cx="1166092" cy="26666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IN" dirty="0"/>
              <a:t>Det. of CSE                                                                                          2022-23</a:t>
            </a:r>
          </a:p>
        </p:txBody>
      </p:sp>
      <p:sp>
        <p:nvSpPr>
          <p:cNvPr id="8" name="Slide Number Placeholder 7"/>
          <p:cNvSpPr>
            <a:spLocks noGrp="1"/>
          </p:cNvSpPr>
          <p:nvPr>
            <p:ph type="sldNum" sz="quarter" idx="12"/>
          </p:nvPr>
        </p:nvSpPr>
        <p:spPr/>
        <p:txBody>
          <a:bodyPr/>
          <a:lstStyle/>
          <a:p>
            <a:fld id="{5E3901C0-E6C4-4CD0-A2CB-0632E133B8B8}" type="slidenum">
              <a:rPr lang="en-IN" smtClean="0"/>
              <a:pPr/>
              <a:t>8</a:t>
            </a:fld>
            <a:endParaRPr lang="en-IN" dirty="0"/>
          </a:p>
        </p:txBody>
      </p:sp>
      <p:sp>
        <p:nvSpPr>
          <p:cNvPr id="10" name="Title 9"/>
          <p:cNvSpPr>
            <a:spLocks noGrp="1"/>
          </p:cNvSpPr>
          <p:nvPr>
            <p:ph type="title" idx="4294967295"/>
          </p:nvPr>
        </p:nvSpPr>
        <p:spPr>
          <a:xfrm>
            <a:off x="0" y="339725"/>
            <a:ext cx="10515600" cy="1325563"/>
          </a:xfrm>
        </p:spPr>
        <p:txBody>
          <a:bodyPr>
            <a:normAutofit fontScale="90000"/>
          </a:bodyPr>
          <a:lstStyle/>
          <a:p>
            <a:br>
              <a:rPr lang="en-IN" dirty="0"/>
            </a:br>
            <a:br>
              <a:rPr lang="en-IN" dirty="0"/>
            </a:br>
            <a:endParaRPr lang="en-IN" dirty="0"/>
          </a:p>
        </p:txBody>
      </p:sp>
      <p:graphicFrame>
        <p:nvGraphicFramePr>
          <p:cNvPr id="14" name="Content Placeholder 13"/>
          <p:cNvGraphicFramePr>
            <a:graphicFrameLocks noGrp="1"/>
          </p:cNvGraphicFramePr>
          <p:nvPr>
            <p:ph idx="4294967295"/>
          </p:nvPr>
        </p:nvGraphicFramePr>
        <p:xfrm>
          <a:off x="11513456" y="1502229"/>
          <a:ext cx="416560" cy="10972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0"/>
                  </a:ext>
                </a:extLst>
              </a:tr>
              <a:tr h="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1"/>
                  </a:ext>
                </a:extLst>
              </a:tr>
              <a:tr h="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0002"/>
                  </a:ext>
                </a:extLst>
              </a:tr>
            </a:tbl>
          </a:graphicData>
        </a:graphic>
      </p:graphicFrame>
      <p:sp>
        <p:nvSpPr>
          <p:cNvPr id="18" name="TextBox 17"/>
          <p:cNvSpPr txBox="1"/>
          <p:nvPr/>
        </p:nvSpPr>
        <p:spPr>
          <a:xfrm>
            <a:off x="1605278" y="6024880"/>
            <a:ext cx="2351428" cy="369332"/>
          </a:xfrm>
          <a:prstGeom prst="rect">
            <a:avLst/>
          </a:prstGeom>
          <a:noFill/>
        </p:spPr>
        <p:txBody>
          <a:bodyPr wrap="squar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BLYNK APP DISPLAY</a:t>
            </a:r>
          </a:p>
        </p:txBody>
      </p:sp>
      <p:sp>
        <p:nvSpPr>
          <p:cNvPr id="19" name="TextBox 18"/>
          <p:cNvSpPr txBox="1"/>
          <p:nvPr/>
        </p:nvSpPr>
        <p:spPr>
          <a:xfrm>
            <a:off x="8264434" y="6074229"/>
            <a:ext cx="1766886" cy="369332"/>
          </a:xfrm>
          <a:prstGeom prst="rect">
            <a:avLst/>
          </a:prstGeom>
          <a:noFill/>
        </p:spPr>
        <p:txBody>
          <a:bodyPr wrap="square" rtlCol="0">
            <a:spAutoFit/>
          </a:bodyPr>
          <a:lstStyle/>
          <a:p>
            <a:r>
              <a:rPr lang="en-I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ARDUINO IDE</a:t>
            </a:r>
          </a:p>
        </p:txBody>
      </p:sp>
      <p:graphicFrame>
        <p:nvGraphicFramePr>
          <p:cNvPr id="20" name="Table 19"/>
          <p:cNvGraphicFramePr>
            <a:graphicFrameLocks noGrp="1"/>
          </p:cNvGraphicFramePr>
          <p:nvPr>
            <p:extLst>
              <p:ext uri="{D42A27DB-BD31-4B8C-83A1-F6EECF244321}">
                <p14:modId xmlns:p14="http://schemas.microsoft.com/office/powerpoint/2010/main" val="2865705589"/>
              </p:ext>
            </p:extLst>
          </p:nvPr>
        </p:nvGraphicFramePr>
        <p:xfrm>
          <a:off x="65314" y="458409"/>
          <a:ext cx="12126686" cy="2181395"/>
        </p:xfrm>
        <a:graphic>
          <a:graphicData uri="http://schemas.openxmlformats.org/drawingml/2006/table">
            <a:tbl>
              <a:tblPr firstRow="1" bandRow="1">
                <a:tableStyleId>{5C22544A-7EE6-4342-B048-85BDC9FD1C3A}</a:tableStyleId>
              </a:tblPr>
              <a:tblGrid>
                <a:gridCol w="1525972">
                  <a:extLst>
                    <a:ext uri="{9D8B030D-6E8A-4147-A177-3AD203B41FA5}">
                      <a16:colId xmlns:a16="http://schemas.microsoft.com/office/drawing/2014/main" val="20000"/>
                    </a:ext>
                  </a:extLst>
                </a:gridCol>
                <a:gridCol w="10600714">
                  <a:extLst>
                    <a:ext uri="{9D8B030D-6E8A-4147-A177-3AD203B41FA5}">
                      <a16:colId xmlns:a16="http://schemas.microsoft.com/office/drawing/2014/main" val="20001"/>
                    </a:ext>
                  </a:extLst>
                </a:gridCol>
              </a:tblGrid>
              <a:tr h="486896">
                <a:tc>
                  <a:txBody>
                    <a:bodyPr/>
                    <a:lstStyle/>
                    <a:p>
                      <a:r>
                        <a:rPr lang="en-IN" dirty="0"/>
                        <a:t>SOFTWARE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DESCRIPTION</a:t>
                      </a:r>
                    </a:p>
                  </a:txBody>
                  <a:tcPr/>
                </a:tc>
                <a:extLst>
                  <a:ext uri="{0D108BD9-81ED-4DB2-BD59-A6C34878D82A}">
                    <a16:rowId xmlns:a16="http://schemas.microsoft.com/office/drawing/2014/main" val="10000"/>
                  </a:ext>
                </a:extLst>
              </a:tr>
              <a:tr h="752866">
                <a:tc>
                  <a:txBody>
                    <a:bodyPr/>
                    <a:lstStyle/>
                    <a:p>
                      <a:r>
                        <a:rPr lang="en-IN" dirty="0"/>
                        <a:t>ARDUINO</a:t>
                      </a:r>
                      <a:r>
                        <a:rPr lang="en-IN" baseline="0" dirty="0"/>
                        <a:t> IDE</a:t>
                      </a:r>
                      <a:endParaRPr lang="en-IN" dirty="0"/>
                    </a:p>
                  </a:txBody>
                  <a:tcPr/>
                </a:tc>
                <a:tc>
                  <a:txBody>
                    <a:bodyPr/>
                    <a:lstStyle/>
                    <a:p>
                      <a:r>
                        <a:rPr lang="en-IN" dirty="0"/>
                        <a:t>The</a:t>
                      </a:r>
                      <a:r>
                        <a:rPr lang="en-IN" baseline="0" dirty="0"/>
                        <a:t> programming app.</a:t>
                      </a:r>
                      <a:endParaRPr lang="en-IN" dirty="0"/>
                    </a:p>
                  </a:txBody>
                  <a:tcPr/>
                </a:tc>
                <a:extLst>
                  <a:ext uri="{0D108BD9-81ED-4DB2-BD59-A6C34878D82A}">
                    <a16:rowId xmlns:a16="http://schemas.microsoft.com/office/drawing/2014/main" val="10001"/>
                  </a:ext>
                </a:extLst>
              </a:tr>
              <a:tr h="941633">
                <a:tc>
                  <a:txBody>
                    <a:bodyPr/>
                    <a:lstStyle/>
                    <a:p>
                      <a:r>
                        <a:rPr lang="en-IN" dirty="0"/>
                        <a:t>BLYNK APP</a:t>
                      </a:r>
                    </a:p>
                  </a:txBody>
                  <a:tcPr/>
                </a:tc>
                <a:tc>
                  <a:txBody>
                    <a:bodyPr/>
                    <a:lstStyle/>
                    <a:p>
                      <a:r>
                        <a:rPr lang="en-IN" dirty="0"/>
                        <a:t>The</a:t>
                      </a:r>
                      <a:r>
                        <a:rPr lang="en-IN" baseline="0" dirty="0"/>
                        <a:t> Blynk is the mobile application used to display sensor display which acts as an interface between user and IOT devices.</a:t>
                      </a:r>
                      <a:endParaRPr lang="en-IN" dirty="0"/>
                    </a:p>
                  </a:txBody>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7F89FC57-D763-D22D-944A-013B78570CF0}"/>
              </a:ext>
            </a:extLst>
          </p:cNvPr>
          <p:cNvPicPr>
            <a:picLocks noChangeAspect="1"/>
          </p:cNvPicPr>
          <p:nvPr/>
        </p:nvPicPr>
        <p:blipFill rotWithShape="1">
          <a:blip r:embed="rId2">
            <a:extLst>
              <a:ext uri="{28A0092B-C50C-407E-A947-70E740481C1C}">
                <a14:useLocalDpi xmlns:a14="http://schemas.microsoft.com/office/drawing/2010/main" val="0"/>
              </a:ext>
            </a:extLst>
          </a:blip>
          <a:srcRect l="30000" t="13778" r="3833" b="6043"/>
          <a:stretch/>
        </p:blipFill>
        <p:spPr>
          <a:xfrm>
            <a:off x="222071" y="2758488"/>
            <a:ext cx="5301652" cy="3326531"/>
          </a:xfrm>
          <a:prstGeom prst="rect">
            <a:avLst/>
          </a:prstGeom>
        </p:spPr>
      </p:pic>
      <p:pic>
        <p:nvPicPr>
          <p:cNvPr id="9" name="Picture 8">
            <a:extLst>
              <a:ext uri="{FF2B5EF4-FFF2-40B4-BE49-F238E27FC236}">
                <a16:creationId xmlns:a16="http://schemas.microsoft.com/office/drawing/2014/main" id="{7D5699DB-9235-4825-5112-67AB7E72C730}"/>
              </a:ext>
            </a:extLst>
          </p:cNvPr>
          <p:cNvPicPr>
            <a:picLocks noChangeAspect="1"/>
          </p:cNvPicPr>
          <p:nvPr/>
        </p:nvPicPr>
        <p:blipFill rotWithShape="1">
          <a:blip r:embed="rId3">
            <a:extLst>
              <a:ext uri="{28A0092B-C50C-407E-A947-70E740481C1C}">
                <a14:useLocalDpi xmlns:a14="http://schemas.microsoft.com/office/drawing/2010/main" val="0"/>
              </a:ext>
            </a:extLst>
          </a:blip>
          <a:srcRect b="4849"/>
          <a:stretch/>
        </p:blipFill>
        <p:spPr>
          <a:xfrm>
            <a:off x="5934268" y="2758488"/>
            <a:ext cx="5995747" cy="33850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199"/>
            <a:ext cx="10515600" cy="998039"/>
          </a:xfrm>
        </p:spPr>
        <p:txBody>
          <a:bodyPr/>
          <a:lstStyle/>
          <a:p>
            <a:r>
              <a:rPr lang="en-IN" b="1" u="sng" dirty="0">
                <a:solidFill>
                  <a:srgbClr val="7030A0"/>
                </a:solidFill>
                <a:effectLst>
                  <a:outerShdw blurRad="38100" dist="38100" dir="2700000" algn="tl">
                    <a:srgbClr val="000000">
                      <a:alpha val="43137"/>
                    </a:srgbClr>
                  </a:outerShdw>
                </a:effectLst>
              </a:rPr>
              <a:t>METHODOLOGY</a:t>
            </a:r>
          </a:p>
        </p:txBody>
      </p:sp>
      <p:sp>
        <p:nvSpPr>
          <p:cNvPr id="3" name="Content Placeholder 2"/>
          <p:cNvSpPr>
            <a:spLocks noGrp="1"/>
          </p:cNvSpPr>
          <p:nvPr>
            <p:ph idx="1"/>
          </p:nvPr>
        </p:nvSpPr>
        <p:spPr>
          <a:xfrm>
            <a:off x="838200" y="779940"/>
            <a:ext cx="10515600" cy="5916136"/>
          </a:xfrm>
        </p:spPr>
        <p:txBody>
          <a:bodyPr/>
          <a:lstStyle/>
          <a:p>
            <a:pPr marL="514350" indent="-514350"/>
            <a:r>
              <a:rPr lang="en-IN" dirty="0"/>
              <a:t>Block Diagram:</a:t>
            </a:r>
          </a:p>
        </p:txBody>
      </p:sp>
      <p:sp>
        <p:nvSpPr>
          <p:cNvPr id="4" name="Footer Placeholder 3"/>
          <p:cNvSpPr>
            <a:spLocks noGrp="1"/>
          </p:cNvSpPr>
          <p:nvPr>
            <p:ph type="ftr" sz="quarter" idx="11"/>
          </p:nvPr>
        </p:nvSpPr>
        <p:spPr/>
        <p:txBody>
          <a:bodyPr/>
          <a:lstStyle/>
          <a:p>
            <a:r>
              <a:rPr lang="en-IN" dirty="0"/>
              <a:t>Det. of CSE                                                                                         2022-23</a:t>
            </a:r>
          </a:p>
        </p:txBody>
      </p:sp>
      <p:sp>
        <p:nvSpPr>
          <p:cNvPr id="5" name="Slide Number Placeholder 4"/>
          <p:cNvSpPr>
            <a:spLocks noGrp="1"/>
          </p:cNvSpPr>
          <p:nvPr>
            <p:ph type="sldNum" sz="quarter" idx="12"/>
          </p:nvPr>
        </p:nvSpPr>
        <p:spPr/>
        <p:txBody>
          <a:bodyPr/>
          <a:lstStyle/>
          <a:p>
            <a:fld id="{5E3901C0-E6C4-4CD0-A2CB-0632E133B8B8}" type="slidenum">
              <a:rPr lang="en-IN" smtClean="0"/>
              <a:pPr/>
              <a:t>9</a:t>
            </a:fld>
            <a:endParaRPr lang="en-IN" dirty="0"/>
          </a:p>
        </p:txBody>
      </p:sp>
      <p:sp>
        <p:nvSpPr>
          <p:cNvPr id="6" name="Rectangle: Rounded Corners 5">
            <a:extLst>
              <a:ext uri="{FF2B5EF4-FFF2-40B4-BE49-F238E27FC236}">
                <a16:creationId xmlns:a16="http://schemas.microsoft.com/office/drawing/2014/main" id="{DA12CB44-A11E-8701-BA29-A5E050FDCA19}"/>
              </a:ext>
            </a:extLst>
          </p:cNvPr>
          <p:cNvSpPr/>
          <p:nvPr/>
        </p:nvSpPr>
        <p:spPr>
          <a:xfrm>
            <a:off x="4460240" y="2296160"/>
            <a:ext cx="2367280" cy="3190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E18E7BA-13E7-CF27-1A9E-E135BC31D437}"/>
              </a:ext>
            </a:extLst>
          </p:cNvPr>
          <p:cNvSpPr/>
          <p:nvPr/>
        </p:nvSpPr>
        <p:spPr>
          <a:xfrm>
            <a:off x="1577340" y="2553653"/>
            <a:ext cx="2143760" cy="690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FE1100B-A685-A687-7C25-547729821A79}"/>
              </a:ext>
            </a:extLst>
          </p:cNvPr>
          <p:cNvSpPr/>
          <p:nvPr/>
        </p:nvSpPr>
        <p:spPr>
          <a:xfrm>
            <a:off x="1577340" y="3545840"/>
            <a:ext cx="2143760" cy="690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A54807E0-577F-E473-D610-C214CE38960E}"/>
              </a:ext>
            </a:extLst>
          </p:cNvPr>
          <p:cNvSpPr/>
          <p:nvPr/>
        </p:nvSpPr>
        <p:spPr>
          <a:xfrm>
            <a:off x="1541780" y="4588827"/>
            <a:ext cx="2214880" cy="690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Right 9">
            <a:extLst>
              <a:ext uri="{FF2B5EF4-FFF2-40B4-BE49-F238E27FC236}">
                <a16:creationId xmlns:a16="http://schemas.microsoft.com/office/drawing/2014/main" id="{1A470E17-B800-855A-8035-F0A80318BED9}"/>
              </a:ext>
            </a:extLst>
          </p:cNvPr>
          <p:cNvSpPr/>
          <p:nvPr/>
        </p:nvSpPr>
        <p:spPr>
          <a:xfrm>
            <a:off x="3721100" y="2697163"/>
            <a:ext cx="739140" cy="33781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70974C94-981E-8789-0999-4AD37523A619}"/>
              </a:ext>
            </a:extLst>
          </p:cNvPr>
          <p:cNvSpPr/>
          <p:nvPr/>
        </p:nvSpPr>
        <p:spPr>
          <a:xfrm>
            <a:off x="3721100" y="3645536"/>
            <a:ext cx="739140" cy="3270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Arrow: Right 11">
            <a:extLst>
              <a:ext uri="{FF2B5EF4-FFF2-40B4-BE49-F238E27FC236}">
                <a16:creationId xmlns:a16="http://schemas.microsoft.com/office/drawing/2014/main" id="{F1A67260-434A-3494-2E56-8DDD47712626}"/>
              </a:ext>
            </a:extLst>
          </p:cNvPr>
          <p:cNvSpPr/>
          <p:nvPr/>
        </p:nvSpPr>
        <p:spPr>
          <a:xfrm>
            <a:off x="3756660" y="4633596"/>
            <a:ext cx="703580" cy="3651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D1BAF19B-0156-F852-19A1-709103593B6A}"/>
              </a:ext>
            </a:extLst>
          </p:cNvPr>
          <p:cNvSpPr/>
          <p:nvPr/>
        </p:nvSpPr>
        <p:spPr>
          <a:xfrm>
            <a:off x="4551680" y="1040209"/>
            <a:ext cx="2032000" cy="662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84FB04CF-CC99-97E6-6719-76E712DC5059}"/>
              </a:ext>
            </a:extLst>
          </p:cNvPr>
          <p:cNvSpPr/>
          <p:nvPr/>
        </p:nvSpPr>
        <p:spPr>
          <a:xfrm>
            <a:off x="4754880" y="6091872"/>
            <a:ext cx="2072640" cy="629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781302A6-56EC-ADED-8247-A81FA9AF0B7F}"/>
              </a:ext>
            </a:extLst>
          </p:cNvPr>
          <p:cNvSpPr/>
          <p:nvPr/>
        </p:nvSpPr>
        <p:spPr>
          <a:xfrm>
            <a:off x="7122160" y="2855277"/>
            <a:ext cx="1981200" cy="782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4BF47C03-189D-A371-5795-2CAC7698B886}"/>
              </a:ext>
            </a:extLst>
          </p:cNvPr>
          <p:cNvSpPr/>
          <p:nvPr/>
        </p:nvSpPr>
        <p:spPr>
          <a:xfrm>
            <a:off x="7122160" y="4409758"/>
            <a:ext cx="1981200" cy="782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897E1285-5E86-0696-2B73-18FCDB86C514}"/>
              </a:ext>
            </a:extLst>
          </p:cNvPr>
          <p:cNvSpPr/>
          <p:nvPr/>
        </p:nvSpPr>
        <p:spPr>
          <a:xfrm>
            <a:off x="9814560" y="1951435"/>
            <a:ext cx="1889760" cy="662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FCCDA829-75AA-1C84-2C1B-05EF914537DA}"/>
              </a:ext>
            </a:extLst>
          </p:cNvPr>
          <p:cNvSpPr/>
          <p:nvPr/>
        </p:nvSpPr>
        <p:spPr>
          <a:xfrm>
            <a:off x="9814560" y="2855277"/>
            <a:ext cx="1889760" cy="573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D7E46A33-475F-DC18-577D-B272A9E5C759}"/>
              </a:ext>
            </a:extLst>
          </p:cNvPr>
          <p:cNvSpPr/>
          <p:nvPr/>
        </p:nvSpPr>
        <p:spPr>
          <a:xfrm>
            <a:off x="9814560" y="3935569"/>
            <a:ext cx="1981200" cy="573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6BEDEADA-86CD-B645-278B-44D72B3A5DA1}"/>
              </a:ext>
            </a:extLst>
          </p:cNvPr>
          <p:cNvSpPr/>
          <p:nvPr/>
        </p:nvSpPr>
        <p:spPr>
          <a:xfrm>
            <a:off x="7162800" y="5724683"/>
            <a:ext cx="1981200" cy="782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Down 21">
            <a:extLst>
              <a:ext uri="{FF2B5EF4-FFF2-40B4-BE49-F238E27FC236}">
                <a16:creationId xmlns:a16="http://schemas.microsoft.com/office/drawing/2014/main" id="{7B658734-EB86-F5F7-4DF4-528340A1F745}"/>
              </a:ext>
            </a:extLst>
          </p:cNvPr>
          <p:cNvSpPr/>
          <p:nvPr/>
        </p:nvSpPr>
        <p:spPr>
          <a:xfrm>
            <a:off x="5455920" y="1702991"/>
            <a:ext cx="426720" cy="593169"/>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398002C6-7863-21D4-1307-77A857DDE396}"/>
              </a:ext>
            </a:extLst>
          </p:cNvPr>
          <p:cNvSpPr/>
          <p:nvPr/>
        </p:nvSpPr>
        <p:spPr>
          <a:xfrm>
            <a:off x="5567680" y="5486400"/>
            <a:ext cx="396240" cy="59166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E183AFB6-39B9-37ED-D20F-0E94B316E485}"/>
              </a:ext>
            </a:extLst>
          </p:cNvPr>
          <p:cNvSpPr/>
          <p:nvPr/>
        </p:nvSpPr>
        <p:spPr>
          <a:xfrm>
            <a:off x="6827520" y="3166110"/>
            <a:ext cx="294640" cy="26289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id="{F8BE7C3B-990A-C07E-195C-0CE1C6C0C007}"/>
              </a:ext>
            </a:extLst>
          </p:cNvPr>
          <p:cNvSpPr/>
          <p:nvPr/>
        </p:nvSpPr>
        <p:spPr>
          <a:xfrm>
            <a:off x="6827520" y="4588827"/>
            <a:ext cx="314960" cy="26289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Arrow: Right 25">
            <a:extLst>
              <a:ext uri="{FF2B5EF4-FFF2-40B4-BE49-F238E27FC236}">
                <a16:creationId xmlns:a16="http://schemas.microsoft.com/office/drawing/2014/main" id="{0480E6F9-7625-9E46-BB2A-5EB5CE735493}"/>
              </a:ext>
            </a:extLst>
          </p:cNvPr>
          <p:cNvSpPr/>
          <p:nvPr/>
        </p:nvSpPr>
        <p:spPr>
          <a:xfrm>
            <a:off x="9103360" y="2980375"/>
            <a:ext cx="711200" cy="37480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Arrow: Bent 26">
            <a:extLst>
              <a:ext uri="{FF2B5EF4-FFF2-40B4-BE49-F238E27FC236}">
                <a16:creationId xmlns:a16="http://schemas.microsoft.com/office/drawing/2014/main" id="{CFFBAD15-5362-99C1-41D1-688DAF3D684C}"/>
              </a:ext>
            </a:extLst>
          </p:cNvPr>
          <p:cNvSpPr/>
          <p:nvPr/>
        </p:nvSpPr>
        <p:spPr>
          <a:xfrm>
            <a:off x="8153400" y="2090935"/>
            <a:ext cx="1661160" cy="744462"/>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Arrow: Bent 27">
            <a:extLst>
              <a:ext uri="{FF2B5EF4-FFF2-40B4-BE49-F238E27FC236}">
                <a16:creationId xmlns:a16="http://schemas.microsoft.com/office/drawing/2014/main" id="{C0BE741E-6215-7533-68AA-2C4DB72684D8}"/>
              </a:ext>
            </a:extLst>
          </p:cNvPr>
          <p:cNvSpPr/>
          <p:nvPr/>
        </p:nvSpPr>
        <p:spPr>
          <a:xfrm rot="10800000" flipH="1">
            <a:off x="8153400" y="3646170"/>
            <a:ext cx="1661160" cy="693859"/>
          </a:xfrm>
          <a:prstGeom prst="bentArrow">
            <a:avLst>
              <a:gd name="adj1" fmla="val 20149"/>
              <a:gd name="adj2" fmla="val 25000"/>
              <a:gd name="adj3" fmla="val 25000"/>
              <a:gd name="adj4" fmla="val 437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9" name="Arrow: Down 28">
            <a:extLst>
              <a:ext uri="{FF2B5EF4-FFF2-40B4-BE49-F238E27FC236}">
                <a16:creationId xmlns:a16="http://schemas.microsoft.com/office/drawing/2014/main" id="{0C138988-050E-3EC4-36C9-97A8B03B12D3}"/>
              </a:ext>
            </a:extLst>
          </p:cNvPr>
          <p:cNvSpPr/>
          <p:nvPr/>
        </p:nvSpPr>
        <p:spPr>
          <a:xfrm>
            <a:off x="7965440" y="5205572"/>
            <a:ext cx="396240" cy="51911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48A884D5-EC0A-A299-B673-0E27049C0E41}"/>
              </a:ext>
            </a:extLst>
          </p:cNvPr>
          <p:cNvSpPr txBox="1"/>
          <p:nvPr/>
        </p:nvSpPr>
        <p:spPr>
          <a:xfrm>
            <a:off x="1577340" y="2622988"/>
            <a:ext cx="1988820" cy="646331"/>
          </a:xfrm>
          <a:prstGeom prst="rect">
            <a:avLst/>
          </a:prstGeom>
          <a:noFill/>
        </p:spPr>
        <p:txBody>
          <a:bodyPr wrap="square" rtlCol="0">
            <a:spAutoFit/>
          </a:bodyPr>
          <a:lstStyle/>
          <a:p>
            <a:r>
              <a:rPr lang="en-IN" dirty="0"/>
              <a:t>TEMPERATURE &amp; HUMIDITY SENSOR</a:t>
            </a:r>
          </a:p>
        </p:txBody>
      </p:sp>
      <p:sp>
        <p:nvSpPr>
          <p:cNvPr id="33" name="TextBox 32">
            <a:extLst>
              <a:ext uri="{FF2B5EF4-FFF2-40B4-BE49-F238E27FC236}">
                <a16:creationId xmlns:a16="http://schemas.microsoft.com/office/drawing/2014/main" id="{F506736E-C1C5-5018-5220-20030D5873AF}"/>
              </a:ext>
            </a:extLst>
          </p:cNvPr>
          <p:cNvSpPr txBox="1"/>
          <p:nvPr/>
        </p:nvSpPr>
        <p:spPr>
          <a:xfrm>
            <a:off x="1577340" y="3747571"/>
            <a:ext cx="2019300" cy="369332"/>
          </a:xfrm>
          <a:prstGeom prst="rect">
            <a:avLst/>
          </a:prstGeom>
          <a:noFill/>
        </p:spPr>
        <p:txBody>
          <a:bodyPr wrap="square" rtlCol="0">
            <a:spAutoFit/>
          </a:bodyPr>
          <a:lstStyle/>
          <a:p>
            <a:r>
              <a:rPr lang="en-IN" dirty="0"/>
              <a:t>MOISTURE SENSOR</a:t>
            </a:r>
          </a:p>
        </p:txBody>
      </p:sp>
      <p:sp>
        <p:nvSpPr>
          <p:cNvPr id="34" name="TextBox 33">
            <a:extLst>
              <a:ext uri="{FF2B5EF4-FFF2-40B4-BE49-F238E27FC236}">
                <a16:creationId xmlns:a16="http://schemas.microsoft.com/office/drawing/2014/main" id="{50E8BDBA-FDC5-2184-3152-1597C5173837}"/>
              </a:ext>
            </a:extLst>
          </p:cNvPr>
          <p:cNvSpPr txBox="1"/>
          <p:nvPr/>
        </p:nvSpPr>
        <p:spPr>
          <a:xfrm>
            <a:off x="1795780" y="4814055"/>
            <a:ext cx="1661160" cy="369332"/>
          </a:xfrm>
          <a:prstGeom prst="rect">
            <a:avLst/>
          </a:prstGeom>
          <a:noFill/>
        </p:spPr>
        <p:txBody>
          <a:bodyPr wrap="square" rtlCol="0">
            <a:spAutoFit/>
          </a:bodyPr>
          <a:lstStyle/>
          <a:p>
            <a:r>
              <a:rPr lang="en-IN" dirty="0"/>
              <a:t>LIGHT SENSOR</a:t>
            </a:r>
          </a:p>
        </p:txBody>
      </p:sp>
      <p:sp>
        <p:nvSpPr>
          <p:cNvPr id="35" name="TextBox 34">
            <a:extLst>
              <a:ext uri="{FF2B5EF4-FFF2-40B4-BE49-F238E27FC236}">
                <a16:creationId xmlns:a16="http://schemas.microsoft.com/office/drawing/2014/main" id="{8C7D8394-C55C-D851-18F2-CBC2E9A114AC}"/>
              </a:ext>
            </a:extLst>
          </p:cNvPr>
          <p:cNvSpPr txBox="1"/>
          <p:nvPr/>
        </p:nvSpPr>
        <p:spPr>
          <a:xfrm>
            <a:off x="4490720" y="3701852"/>
            <a:ext cx="2217420" cy="369332"/>
          </a:xfrm>
          <a:prstGeom prst="rect">
            <a:avLst/>
          </a:prstGeom>
          <a:noFill/>
        </p:spPr>
        <p:txBody>
          <a:bodyPr wrap="square" rtlCol="0">
            <a:spAutoFit/>
          </a:bodyPr>
          <a:lstStyle/>
          <a:p>
            <a:r>
              <a:rPr lang="en-IN" dirty="0"/>
              <a:t>MICRO CONTROLLER</a:t>
            </a:r>
          </a:p>
        </p:txBody>
      </p:sp>
      <p:sp>
        <p:nvSpPr>
          <p:cNvPr id="36" name="TextBox 35">
            <a:extLst>
              <a:ext uri="{FF2B5EF4-FFF2-40B4-BE49-F238E27FC236}">
                <a16:creationId xmlns:a16="http://schemas.microsoft.com/office/drawing/2014/main" id="{FF37E6D5-169C-F6E4-AE3E-B3B4CF563885}"/>
              </a:ext>
            </a:extLst>
          </p:cNvPr>
          <p:cNvSpPr txBox="1"/>
          <p:nvPr/>
        </p:nvSpPr>
        <p:spPr>
          <a:xfrm>
            <a:off x="4654550" y="1219220"/>
            <a:ext cx="1889760" cy="369332"/>
          </a:xfrm>
          <a:prstGeom prst="rect">
            <a:avLst/>
          </a:prstGeom>
          <a:noFill/>
        </p:spPr>
        <p:txBody>
          <a:bodyPr wrap="square" rtlCol="0">
            <a:spAutoFit/>
          </a:bodyPr>
          <a:lstStyle/>
          <a:p>
            <a:r>
              <a:rPr lang="en-IN" dirty="0"/>
              <a:t>POWER SUPPLY</a:t>
            </a:r>
          </a:p>
        </p:txBody>
      </p:sp>
      <p:sp>
        <p:nvSpPr>
          <p:cNvPr id="37" name="TextBox 36">
            <a:extLst>
              <a:ext uri="{FF2B5EF4-FFF2-40B4-BE49-F238E27FC236}">
                <a16:creationId xmlns:a16="http://schemas.microsoft.com/office/drawing/2014/main" id="{4C3D9B1D-2FE0-FD02-B92B-9040263EB641}"/>
              </a:ext>
            </a:extLst>
          </p:cNvPr>
          <p:cNvSpPr txBox="1"/>
          <p:nvPr/>
        </p:nvSpPr>
        <p:spPr>
          <a:xfrm>
            <a:off x="4826000" y="6190695"/>
            <a:ext cx="2214880" cy="369332"/>
          </a:xfrm>
          <a:prstGeom prst="rect">
            <a:avLst/>
          </a:prstGeom>
          <a:noFill/>
        </p:spPr>
        <p:txBody>
          <a:bodyPr wrap="square" rtlCol="0">
            <a:spAutoFit/>
          </a:bodyPr>
          <a:lstStyle/>
          <a:p>
            <a:r>
              <a:rPr lang="en-IN" dirty="0"/>
              <a:t>(16* 2) LCD DISPLAY</a:t>
            </a:r>
          </a:p>
        </p:txBody>
      </p:sp>
      <p:sp>
        <p:nvSpPr>
          <p:cNvPr id="38" name="TextBox 37">
            <a:extLst>
              <a:ext uri="{FF2B5EF4-FFF2-40B4-BE49-F238E27FC236}">
                <a16:creationId xmlns:a16="http://schemas.microsoft.com/office/drawing/2014/main" id="{30A7DD31-9716-7DF6-C4AF-66E356A5AC2A}"/>
              </a:ext>
            </a:extLst>
          </p:cNvPr>
          <p:cNvSpPr txBox="1"/>
          <p:nvPr/>
        </p:nvSpPr>
        <p:spPr>
          <a:xfrm>
            <a:off x="7205980" y="3117494"/>
            <a:ext cx="2072639" cy="369332"/>
          </a:xfrm>
          <a:prstGeom prst="rect">
            <a:avLst/>
          </a:prstGeom>
          <a:noFill/>
        </p:spPr>
        <p:txBody>
          <a:bodyPr wrap="square" rtlCol="0">
            <a:spAutoFit/>
          </a:bodyPr>
          <a:lstStyle/>
          <a:p>
            <a:r>
              <a:rPr lang="en-IN" dirty="0"/>
              <a:t>RELAY MODULE</a:t>
            </a:r>
          </a:p>
        </p:txBody>
      </p:sp>
      <p:sp>
        <p:nvSpPr>
          <p:cNvPr id="39" name="TextBox 38">
            <a:extLst>
              <a:ext uri="{FF2B5EF4-FFF2-40B4-BE49-F238E27FC236}">
                <a16:creationId xmlns:a16="http://schemas.microsoft.com/office/drawing/2014/main" id="{BFBCFD35-DB6D-A6FF-500D-AC6A94F0A07A}"/>
              </a:ext>
            </a:extLst>
          </p:cNvPr>
          <p:cNvSpPr txBox="1"/>
          <p:nvPr/>
        </p:nvSpPr>
        <p:spPr>
          <a:xfrm>
            <a:off x="7637780" y="4651415"/>
            <a:ext cx="949960" cy="369332"/>
          </a:xfrm>
          <a:prstGeom prst="rect">
            <a:avLst/>
          </a:prstGeom>
          <a:noFill/>
        </p:spPr>
        <p:txBody>
          <a:bodyPr wrap="square" rtlCol="0">
            <a:spAutoFit/>
          </a:bodyPr>
          <a:lstStyle/>
          <a:p>
            <a:r>
              <a:rPr lang="en-IN" dirty="0"/>
              <a:t>BLYNK</a:t>
            </a:r>
          </a:p>
        </p:txBody>
      </p:sp>
      <p:sp>
        <p:nvSpPr>
          <p:cNvPr id="40" name="TextBox 39">
            <a:extLst>
              <a:ext uri="{FF2B5EF4-FFF2-40B4-BE49-F238E27FC236}">
                <a16:creationId xmlns:a16="http://schemas.microsoft.com/office/drawing/2014/main" id="{4EF4E7D6-7143-1935-F662-E89DB2F1BE12}"/>
              </a:ext>
            </a:extLst>
          </p:cNvPr>
          <p:cNvSpPr txBox="1"/>
          <p:nvPr/>
        </p:nvSpPr>
        <p:spPr>
          <a:xfrm>
            <a:off x="7205980" y="5943084"/>
            <a:ext cx="2214880" cy="369332"/>
          </a:xfrm>
          <a:prstGeom prst="rect">
            <a:avLst/>
          </a:prstGeom>
          <a:noFill/>
        </p:spPr>
        <p:txBody>
          <a:bodyPr wrap="square" rtlCol="0">
            <a:spAutoFit/>
          </a:bodyPr>
          <a:lstStyle/>
          <a:p>
            <a:r>
              <a:rPr lang="en-IN" dirty="0"/>
              <a:t>REMOTE DEVICE</a:t>
            </a:r>
          </a:p>
        </p:txBody>
      </p:sp>
      <p:sp>
        <p:nvSpPr>
          <p:cNvPr id="41" name="TextBox 40">
            <a:extLst>
              <a:ext uri="{FF2B5EF4-FFF2-40B4-BE49-F238E27FC236}">
                <a16:creationId xmlns:a16="http://schemas.microsoft.com/office/drawing/2014/main" id="{B6355A23-7FFF-B0C5-7615-9CA1B8139D54}"/>
              </a:ext>
            </a:extLst>
          </p:cNvPr>
          <p:cNvSpPr txBox="1"/>
          <p:nvPr/>
        </p:nvSpPr>
        <p:spPr>
          <a:xfrm>
            <a:off x="10426700" y="2135584"/>
            <a:ext cx="817879" cy="369332"/>
          </a:xfrm>
          <a:prstGeom prst="rect">
            <a:avLst/>
          </a:prstGeom>
          <a:noFill/>
        </p:spPr>
        <p:txBody>
          <a:bodyPr wrap="square" rtlCol="0">
            <a:spAutoFit/>
          </a:bodyPr>
          <a:lstStyle/>
          <a:p>
            <a:r>
              <a:rPr lang="en-IN" dirty="0"/>
              <a:t>FAN</a:t>
            </a:r>
          </a:p>
        </p:txBody>
      </p:sp>
      <p:sp>
        <p:nvSpPr>
          <p:cNvPr id="42" name="TextBox 41">
            <a:extLst>
              <a:ext uri="{FF2B5EF4-FFF2-40B4-BE49-F238E27FC236}">
                <a16:creationId xmlns:a16="http://schemas.microsoft.com/office/drawing/2014/main" id="{E1C3F95F-37E7-2545-13A0-DDED5914CDA2}"/>
              </a:ext>
            </a:extLst>
          </p:cNvPr>
          <p:cNvSpPr txBox="1"/>
          <p:nvPr/>
        </p:nvSpPr>
        <p:spPr>
          <a:xfrm>
            <a:off x="9989819" y="2980375"/>
            <a:ext cx="1889760" cy="369332"/>
          </a:xfrm>
          <a:prstGeom prst="rect">
            <a:avLst/>
          </a:prstGeom>
          <a:noFill/>
        </p:spPr>
        <p:txBody>
          <a:bodyPr wrap="square" rtlCol="0">
            <a:spAutoFit/>
          </a:bodyPr>
          <a:lstStyle/>
          <a:p>
            <a:r>
              <a:rPr lang="en-IN" dirty="0"/>
              <a:t>MOTOR PUMP</a:t>
            </a:r>
          </a:p>
        </p:txBody>
      </p:sp>
      <p:sp>
        <p:nvSpPr>
          <p:cNvPr id="43" name="TextBox 42">
            <a:extLst>
              <a:ext uri="{FF2B5EF4-FFF2-40B4-BE49-F238E27FC236}">
                <a16:creationId xmlns:a16="http://schemas.microsoft.com/office/drawing/2014/main" id="{BCCE2431-EB04-2EDB-D3D0-BBC6D5E783DB}"/>
              </a:ext>
            </a:extLst>
          </p:cNvPr>
          <p:cNvSpPr txBox="1"/>
          <p:nvPr/>
        </p:nvSpPr>
        <p:spPr>
          <a:xfrm>
            <a:off x="10426700" y="4051459"/>
            <a:ext cx="624841" cy="369332"/>
          </a:xfrm>
          <a:prstGeom prst="rect">
            <a:avLst/>
          </a:prstGeom>
          <a:noFill/>
        </p:spPr>
        <p:txBody>
          <a:bodyPr wrap="square" rtlCol="0">
            <a:spAutoFit/>
          </a:bodyPr>
          <a:lstStyle/>
          <a:p>
            <a:r>
              <a:rPr lang="en-IN" dirty="0"/>
              <a:t>LED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1636</TotalTime>
  <Words>1898</Words>
  <Application>Microsoft Office PowerPoint</Application>
  <PresentationFormat>Widescreen</PresentationFormat>
  <Paragraphs>242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English111 Vivace BT</vt:lpstr>
      <vt:lpstr>Roboto</vt:lpstr>
      <vt:lpstr>Symbol</vt:lpstr>
      <vt:lpstr>Times New Roman</vt:lpstr>
      <vt:lpstr>Wingdings</vt:lpstr>
      <vt:lpstr>Office Theme</vt:lpstr>
      <vt:lpstr>PowerPoint Presentation</vt:lpstr>
      <vt:lpstr>Contents</vt:lpstr>
      <vt:lpstr> INTRODUCTION </vt:lpstr>
      <vt:lpstr>MOTIVATION</vt:lpstr>
      <vt:lpstr>OBJECTIVE</vt:lpstr>
      <vt:lpstr>REQUIREMENTS:   </vt:lpstr>
      <vt:lpstr>PowerPoint Presentation</vt:lpstr>
      <vt:lpstr>  </vt:lpstr>
      <vt:lpstr>METHODOLOGY</vt:lpstr>
      <vt:lpstr>Display of our project:</vt:lpstr>
      <vt:lpstr>Description Of The Project</vt:lpstr>
      <vt:lpstr>PowerPoint Presentation</vt:lpstr>
      <vt:lpstr>BLYNK APP</vt:lpstr>
      <vt:lpstr>RESULTS</vt:lpstr>
      <vt:lpstr>PowerPoint Presentation</vt:lpstr>
      <vt:lpstr>CONCLUSION</vt:lpstr>
      <vt:lpstr>FUTURE SCOPE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Sankpal</dc:creator>
  <cp:lastModifiedBy>Hasini Doddala</cp:lastModifiedBy>
  <cp:revision>94</cp:revision>
  <dcterms:created xsi:type="dcterms:W3CDTF">2021-07-10T05:40:13Z</dcterms:created>
  <dcterms:modified xsi:type="dcterms:W3CDTF">2024-06-04T18:08:20Z</dcterms:modified>
</cp:coreProperties>
</file>